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7" r:id="rId1"/>
  </p:sldMasterIdLst>
  <p:notesMasterIdLst>
    <p:notesMasterId r:id="rId19"/>
  </p:notesMasterIdLst>
  <p:sldIdLst>
    <p:sldId id="257" r:id="rId2"/>
    <p:sldId id="259" r:id="rId3"/>
    <p:sldId id="271" r:id="rId4"/>
    <p:sldId id="260" r:id="rId5"/>
    <p:sldId id="272" r:id="rId6"/>
    <p:sldId id="273" r:id="rId7"/>
    <p:sldId id="274" r:id="rId8"/>
    <p:sldId id="275" r:id="rId9"/>
    <p:sldId id="276" r:id="rId10"/>
    <p:sldId id="277" r:id="rId11"/>
    <p:sldId id="264" r:id="rId12"/>
    <p:sldId id="278" r:id="rId13"/>
    <p:sldId id="280" r:id="rId14"/>
    <p:sldId id="265" r:id="rId15"/>
    <p:sldId id="279" r:id="rId16"/>
    <p:sldId id="270" r:id="rId17"/>
    <p:sldId id="268"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E4594F-7968-407F-A4A9-B8B6C1A50E41}" v="1" dt="2022-11-30T16:04:09.70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238"/>
    <p:restoredTop sz="73068"/>
  </p:normalViewPr>
  <p:slideViewPr>
    <p:cSldViewPr snapToGrid="0" snapToObjects="1">
      <p:cViewPr varScale="1">
        <p:scale>
          <a:sx n="104" d="100"/>
          <a:sy n="104" d="100"/>
        </p:scale>
        <p:origin x="1400"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eter Buckles" userId="9e0a5115-94bd-45c1-baf3-e59939c738ab" providerId="ADAL" clId="{1AE4594F-7968-407F-A4A9-B8B6C1A50E41}"/>
    <pc:docChg chg="modSld modMainMaster">
      <pc:chgData name="Peter Buckles" userId="9e0a5115-94bd-45c1-baf3-e59939c738ab" providerId="ADAL" clId="{1AE4594F-7968-407F-A4A9-B8B6C1A50E41}" dt="2022-11-30T16:04:48.364" v="7" actId="1036"/>
      <pc:docMkLst>
        <pc:docMk/>
      </pc:docMkLst>
      <pc:sldChg chg="modSp mod">
        <pc:chgData name="Peter Buckles" userId="9e0a5115-94bd-45c1-baf3-e59939c738ab" providerId="ADAL" clId="{1AE4594F-7968-407F-A4A9-B8B6C1A50E41}" dt="2022-11-30T16:04:14.463" v="2" actId="20577"/>
        <pc:sldMkLst>
          <pc:docMk/>
          <pc:sldMk cId="4077932643" sldId="257"/>
        </pc:sldMkLst>
        <pc:spChg chg="mod">
          <ac:chgData name="Peter Buckles" userId="9e0a5115-94bd-45c1-baf3-e59939c738ab" providerId="ADAL" clId="{1AE4594F-7968-407F-A4A9-B8B6C1A50E41}" dt="2022-11-30T16:04:14.463" v="2" actId="20577"/>
          <ac:spMkLst>
            <pc:docMk/>
            <pc:sldMk cId="4077932643" sldId="257"/>
            <ac:spMk id="2" creationId="{911C757B-A043-7A44-AD0E-AF8902C776AD}"/>
          </ac:spMkLst>
        </pc:spChg>
      </pc:sldChg>
      <pc:sldChg chg="modSp mod">
        <pc:chgData name="Peter Buckles" userId="9e0a5115-94bd-45c1-baf3-e59939c738ab" providerId="ADAL" clId="{1AE4594F-7968-407F-A4A9-B8B6C1A50E41}" dt="2022-11-30T16:04:25.278" v="4" actId="1076"/>
        <pc:sldMkLst>
          <pc:docMk/>
          <pc:sldMk cId="3253141512" sldId="260"/>
        </pc:sldMkLst>
        <pc:spChg chg="mod">
          <ac:chgData name="Peter Buckles" userId="9e0a5115-94bd-45c1-baf3-e59939c738ab" providerId="ADAL" clId="{1AE4594F-7968-407F-A4A9-B8B6C1A50E41}" dt="2022-11-30T16:04:21.506" v="3" actId="1076"/>
          <ac:spMkLst>
            <pc:docMk/>
            <pc:sldMk cId="3253141512" sldId="260"/>
            <ac:spMk id="3" creationId="{2732F4FF-D6BC-3E44-9CA5-171C8CF95B45}"/>
          </ac:spMkLst>
        </pc:spChg>
        <pc:picChg chg="mod">
          <ac:chgData name="Peter Buckles" userId="9e0a5115-94bd-45c1-baf3-e59939c738ab" providerId="ADAL" clId="{1AE4594F-7968-407F-A4A9-B8B6C1A50E41}" dt="2022-11-30T16:04:25.278" v="4" actId="1076"/>
          <ac:picMkLst>
            <pc:docMk/>
            <pc:sldMk cId="3253141512" sldId="260"/>
            <ac:picMk id="5" creationId="{3C35DB7F-D429-7845-8286-C95CE4CAF0A4}"/>
          </ac:picMkLst>
        </pc:picChg>
      </pc:sldChg>
      <pc:sldChg chg="modSp mod">
        <pc:chgData name="Peter Buckles" userId="9e0a5115-94bd-45c1-baf3-e59939c738ab" providerId="ADAL" clId="{1AE4594F-7968-407F-A4A9-B8B6C1A50E41}" dt="2022-11-30T16:04:36.612" v="5" actId="1076"/>
        <pc:sldMkLst>
          <pc:docMk/>
          <pc:sldMk cId="3918317538" sldId="264"/>
        </pc:sldMkLst>
        <pc:spChg chg="mod">
          <ac:chgData name="Peter Buckles" userId="9e0a5115-94bd-45c1-baf3-e59939c738ab" providerId="ADAL" clId="{1AE4594F-7968-407F-A4A9-B8B6C1A50E41}" dt="2022-11-30T16:04:36.612" v="5" actId="1076"/>
          <ac:spMkLst>
            <pc:docMk/>
            <pc:sldMk cId="3918317538" sldId="264"/>
            <ac:spMk id="3" creationId="{F2088E0C-7269-6E4E-A055-0D604E5272D3}"/>
          </ac:spMkLst>
        </pc:spChg>
      </pc:sldChg>
      <pc:sldChg chg="modSp mod">
        <pc:chgData name="Peter Buckles" userId="9e0a5115-94bd-45c1-baf3-e59939c738ab" providerId="ADAL" clId="{1AE4594F-7968-407F-A4A9-B8B6C1A50E41}" dt="2022-11-30T16:04:48.364" v="7" actId="1036"/>
        <pc:sldMkLst>
          <pc:docMk/>
          <pc:sldMk cId="604678756" sldId="270"/>
        </pc:sldMkLst>
        <pc:picChg chg="mod">
          <ac:chgData name="Peter Buckles" userId="9e0a5115-94bd-45c1-baf3-e59939c738ab" providerId="ADAL" clId="{1AE4594F-7968-407F-A4A9-B8B6C1A50E41}" dt="2022-11-30T16:04:48.364" v="7" actId="1036"/>
          <ac:picMkLst>
            <pc:docMk/>
            <pc:sldMk cId="604678756" sldId="270"/>
            <ac:picMk id="4" creationId="{DFB903D8-D804-0D8C-5CA7-C10F58832485}"/>
          </ac:picMkLst>
        </pc:picChg>
      </pc:sldChg>
      <pc:sldMasterChg chg="addSp modSp">
        <pc:chgData name="Peter Buckles" userId="9e0a5115-94bd-45c1-baf3-e59939c738ab" providerId="ADAL" clId="{1AE4594F-7968-407F-A4A9-B8B6C1A50E41}" dt="2022-11-30T16:04:09.705" v="0"/>
        <pc:sldMasterMkLst>
          <pc:docMk/>
          <pc:sldMasterMk cId="3440564121" sldId="2147483677"/>
        </pc:sldMasterMkLst>
        <pc:spChg chg="add mod">
          <ac:chgData name="Peter Buckles" userId="9e0a5115-94bd-45c1-baf3-e59939c738ab" providerId="ADAL" clId="{1AE4594F-7968-407F-A4A9-B8B6C1A50E41}" dt="2022-11-30T16:04:09.705" v="0"/>
          <ac:spMkLst>
            <pc:docMk/>
            <pc:sldMasterMk cId="3440564121" sldId="2147483677"/>
            <ac:spMk id="8" creationId="{5014B090-B9E1-3614-49F1-1357F038DDF4}"/>
          </ac:spMkLst>
        </pc:spChg>
        <pc:spChg chg="add mod">
          <ac:chgData name="Peter Buckles" userId="9e0a5115-94bd-45c1-baf3-e59939c738ab" providerId="ADAL" clId="{1AE4594F-7968-407F-A4A9-B8B6C1A50E41}" dt="2022-11-30T16:04:09.705" v="0"/>
          <ac:spMkLst>
            <pc:docMk/>
            <pc:sldMasterMk cId="3440564121" sldId="2147483677"/>
            <ac:spMk id="36" creationId="{379336D4-D248-ABAF-269D-64A3178BB2E3}"/>
          </ac:spMkLst>
        </pc:spChg>
        <pc:picChg chg="add mod">
          <ac:chgData name="Peter Buckles" userId="9e0a5115-94bd-45c1-baf3-e59939c738ab" providerId="ADAL" clId="{1AE4594F-7968-407F-A4A9-B8B6C1A50E41}" dt="2022-11-30T16:04:09.705" v="0"/>
          <ac:picMkLst>
            <pc:docMk/>
            <pc:sldMasterMk cId="3440564121" sldId="2147483677"/>
            <ac:picMk id="9" creationId="{14910839-A941-DB76-3977-274CA60C482F}"/>
          </ac:picMkLst>
        </pc:picChg>
      </pc:sldMasterChg>
    </pc:docChg>
  </pc:docChgLst>
</pc:chgInfo>
</file>

<file path=ppt/media/image1.png>
</file>

<file path=ppt/media/image2.jpg>
</file>

<file path=ppt/media/image3.tiff>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D24082-A514-C147-A34B-3EB1A31B714B}" type="datetimeFigureOut">
              <a:rPr lang="en-US" smtClean="0"/>
              <a:t>2/21/24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732E34-8520-174F-8A52-4751CE62B02F}" type="slidenum">
              <a:rPr lang="en-US" smtClean="0"/>
              <a:t>‹#›</a:t>
            </a:fld>
            <a:endParaRPr lang="en-US"/>
          </a:p>
        </p:txBody>
      </p:sp>
    </p:spTree>
    <p:extLst>
      <p:ext uri="{BB962C8B-B14F-4D97-AF65-F5344CB8AC3E}">
        <p14:creationId xmlns:p14="http://schemas.microsoft.com/office/powerpoint/2010/main" val="2497079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t>
            </a:r>
            <a:r>
              <a:rPr lang="en-US" dirty="0" err="1"/>
              <a:t>Class|Data</a:t>
            </a:r>
            <a:r>
              <a:rPr lang="en-US" dirty="0"/>
              <a:t>) = (P(</a:t>
            </a:r>
            <a:r>
              <a:rPr lang="en-US" dirty="0" err="1"/>
              <a:t>Data|Class</a:t>
            </a:r>
            <a:r>
              <a:rPr lang="en-US" dirty="0"/>
              <a:t>) * P(Class)) / P(Data)</a:t>
            </a:r>
          </a:p>
        </p:txBody>
      </p:sp>
      <p:sp>
        <p:nvSpPr>
          <p:cNvPr id="4" name="Slide Number Placeholder 3"/>
          <p:cNvSpPr>
            <a:spLocks noGrp="1"/>
          </p:cNvSpPr>
          <p:nvPr>
            <p:ph type="sldNum" sz="quarter" idx="5"/>
          </p:nvPr>
        </p:nvSpPr>
        <p:spPr/>
        <p:txBody>
          <a:bodyPr/>
          <a:lstStyle/>
          <a:p>
            <a:fld id="{13732E34-8520-174F-8A52-4751CE62B02F}" type="slidenum">
              <a:rPr lang="en-US" smtClean="0"/>
              <a:t>11</a:t>
            </a:fld>
            <a:endParaRPr lang="en-US"/>
          </a:p>
        </p:txBody>
      </p:sp>
    </p:spTree>
    <p:extLst>
      <p:ext uri="{BB962C8B-B14F-4D97-AF65-F5344CB8AC3E}">
        <p14:creationId xmlns:p14="http://schemas.microsoft.com/office/powerpoint/2010/main" val="42656261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3732E34-8520-174F-8A52-4751CE62B02F}" type="slidenum">
              <a:rPr lang="en-US" smtClean="0"/>
              <a:t>15</a:t>
            </a:fld>
            <a:endParaRPr lang="en-US"/>
          </a:p>
        </p:txBody>
      </p:sp>
    </p:spTree>
    <p:extLst>
      <p:ext uri="{BB962C8B-B14F-4D97-AF65-F5344CB8AC3E}">
        <p14:creationId xmlns:p14="http://schemas.microsoft.com/office/powerpoint/2010/main" val="42524377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35F34DD-6BB9-3347-A3B4-0FC3FC59282C}" type="datetimeFigureOut">
              <a:rPr lang="en-US" smtClean="0"/>
              <a:t>2/21/24</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F351DA80-2FEB-3943-AE24-1D6E44942C8D}" type="slidenum">
              <a:rPr lang="en-US" smtClean="0"/>
              <a:t>‹#›</a:t>
            </a:fld>
            <a:endParaRPr lang="en-US"/>
          </a:p>
        </p:txBody>
      </p:sp>
    </p:spTree>
    <p:extLst>
      <p:ext uri="{BB962C8B-B14F-4D97-AF65-F5344CB8AC3E}">
        <p14:creationId xmlns:p14="http://schemas.microsoft.com/office/powerpoint/2010/main" val="36175544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5F34DD-6BB9-3347-A3B4-0FC3FC59282C}" type="datetimeFigureOut">
              <a:rPr lang="en-US" smtClean="0"/>
              <a:t>2/21/24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351DA80-2FEB-3943-AE24-1D6E44942C8D}" type="slidenum">
              <a:rPr lang="en-US" smtClean="0"/>
              <a:t>‹#›</a:t>
            </a:fld>
            <a:endParaRPr lang="en-US"/>
          </a:p>
        </p:txBody>
      </p:sp>
    </p:spTree>
    <p:extLst>
      <p:ext uri="{BB962C8B-B14F-4D97-AF65-F5344CB8AC3E}">
        <p14:creationId xmlns:p14="http://schemas.microsoft.com/office/powerpoint/2010/main" val="4293665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5F34DD-6BB9-3347-A3B4-0FC3FC59282C}" type="datetimeFigureOut">
              <a:rPr lang="en-US" smtClean="0"/>
              <a:t>2/21/24</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351DA80-2FEB-3943-AE24-1D6E44942C8D}"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4755965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735F34DD-6BB9-3347-A3B4-0FC3FC59282C}" type="datetimeFigureOut">
              <a:rPr lang="en-US" smtClean="0"/>
              <a:t>2/21/24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351DA80-2FEB-3943-AE24-1D6E44942C8D}" type="slidenum">
              <a:rPr lang="en-US" smtClean="0"/>
              <a:t>‹#›</a:t>
            </a:fld>
            <a:endParaRPr lang="en-US"/>
          </a:p>
        </p:txBody>
      </p:sp>
    </p:spTree>
    <p:extLst>
      <p:ext uri="{BB962C8B-B14F-4D97-AF65-F5344CB8AC3E}">
        <p14:creationId xmlns:p14="http://schemas.microsoft.com/office/powerpoint/2010/main" val="7264346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735F34DD-6BB9-3347-A3B4-0FC3FC59282C}" type="datetimeFigureOut">
              <a:rPr lang="en-US" smtClean="0"/>
              <a:t>2/21/24</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351DA80-2FEB-3943-AE24-1D6E44942C8D}"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7137200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735F34DD-6BB9-3347-A3B4-0FC3FC59282C}" type="datetimeFigureOut">
              <a:rPr lang="en-US" smtClean="0"/>
              <a:t>2/21/24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351DA80-2FEB-3943-AE24-1D6E44942C8D}" type="slidenum">
              <a:rPr lang="en-US" smtClean="0"/>
              <a:t>‹#›</a:t>
            </a:fld>
            <a:endParaRPr lang="en-US"/>
          </a:p>
        </p:txBody>
      </p:sp>
    </p:spTree>
    <p:extLst>
      <p:ext uri="{BB962C8B-B14F-4D97-AF65-F5344CB8AC3E}">
        <p14:creationId xmlns:p14="http://schemas.microsoft.com/office/powerpoint/2010/main" val="34008140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5F34DD-6BB9-3347-A3B4-0FC3FC59282C}" type="datetimeFigureOut">
              <a:rPr lang="en-US" smtClean="0"/>
              <a:t>2/21/24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351DA80-2FEB-3943-AE24-1D6E44942C8D}" type="slidenum">
              <a:rPr lang="en-US" smtClean="0"/>
              <a:t>‹#›</a:t>
            </a:fld>
            <a:endParaRPr lang="en-US"/>
          </a:p>
        </p:txBody>
      </p:sp>
    </p:spTree>
    <p:extLst>
      <p:ext uri="{BB962C8B-B14F-4D97-AF65-F5344CB8AC3E}">
        <p14:creationId xmlns:p14="http://schemas.microsoft.com/office/powerpoint/2010/main" val="6599005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5F34DD-6BB9-3347-A3B4-0FC3FC59282C}" type="datetimeFigureOut">
              <a:rPr lang="en-US" smtClean="0"/>
              <a:t>2/21/24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351DA80-2FEB-3943-AE24-1D6E44942C8D}" type="slidenum">
              <a:rPr lang="en-US" smtClean="0"/>
              <a:t>‹#›</a:t>
            </a:fld>
            <a:endParaRPr lang="en-US"/>
          </a:p>
        </p:txBody>
      </p:sp>
    </p:spTree>
    <p:extLst>
      <p:ext uri="{BB962C8B-B14F-4D97-AF65-F5344CB8AC3E}">
        <p14:creationId xmlns:p14="http://schemas.microsoft.com/office/powerpoint/2010/main" val="27343822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5F34DD-6BB9-3347-A3B4-0FC3FC59282C}" type="datetimeFigureOut">
              <a:rPr lang="en-US" smtClean="0"/>
              <a:t>2/21/24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351DA80-2FEB-3943-AE24-1D6E44942C8D}" type="slidenum">
              <a:rPr lang="en-US" smtClean="0"/>
              <a:t>‹#›</a:t>
            </a:fld>
            <a:endParaRPr lang="en-US"/>
          </a:p>
        </p:txBody>
      </p:sp>
    </p:spTree>
    <p:extLst>
      <p:ext uri="{BB962C8B-B14F-4D97-AF65-F5344CB8AC3E}">
        <p14:creationId xmlns:p14="http://schemas.microsoft.com/office/powerpoint/2010/main" val="18210540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5F34DD-6BB9-3347-A3B4-0FC3FC59282C}" type="datetimeFigureOut">
              <a:rPr lang="en-US" smtClean="0"/>
              <a:t>2/21/24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351DA80-2FEB-3943-AE24-1D6E44942C8D}" type="slidenum">
              <a:rPr lang="en-US" smtClean="0"/>
              <a:t>‹#›</a:t>
            </a:fld>
            <a:endParaRPr lang="en-US"/>
          </a:p>
        </p:txBody>
      </p:sp>
    </p:spTree>
    <p:extLst>
      <p:ext uri="{BB962C8B-B14F-4D97-AF65-F5344CB8AC3E}">
        <p14:creationId xmlns:p14="http://schemas.microsoft.com/office/powerpoint/2010/main" val="21911484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35F34DD-6BB9-3347-A3B4-0FC3FC59282C}" type="datetimeFigureOut">
              <a:rPr lang="en-US" smtClean="0"/>
              <a:t>2/21/24</a:t>
            </a:fld>
            <a:endParaRPr lang="en-US"/>
          </a:p>
        </p:txBody>
      </p:sp>
      <p:sp>
        <p:nvSpPr>
          <p:cNvPr id="6" name="Footer Placeholder 5"/>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F351DA80-2FEB-3943-AE24-1D6E44942C8D}" type="slidenum">
              <a:rPr lang="en-US" smtClean="0"/>
              <a:t>‹#›</a:t>
            </a:fld>
            <a:endParaRPr lang="en-US"/>
          </a:p>
        </p:txBody>
      </p:sp>
    </p:spTree>
    <p:extLst>
      <p:ext uri="{BB962C8B-B14F-4D97-AF65-F5344CB8AC3E}">
        <p14:creationId xmlns:p14="http://schemas.microsoft.com/office/powerpoint/2010/main" val="31546243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35F34DD-6BB9-3347-A3B4-0FC3FC59282C}" type="datetimeFigureOut">
              <a:rPr lang="en-US" smtClean="0"/>
              <a:t>2/21/24</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F351DA80-2FEB-3943-AE24-1D6E44942C8D}" type="slidenum">
              <a:rPr lang="en-US" smtClean="0"/>
              <a:t>‹#›</a:t>
            </a:fld>
            <a:endParaRPr lang="en-US"/>
          </a:p>
        </p:txBody>
      </p:sp>
    </p:spTree>
    <p:extLst>
      <p:ext uri="{BB962C8B-B14F-4D97-AF65-F5344CB8AC3E}">
        <p14:creationId xmlns:p14="http://schemas.microsoft.com/office/powerpoint/2010/main" val="28925552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35F34DD-6BB9-3347-A3B4-0FC3FC59282C}" type="datetimeFigureOut">
              <a:rPr lang="en-US" smtClean="0"/>
              <a:t>2/21/24</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F351DA80-2FEB-3943-AE24-1D6E44942C8D}" type="slidenum">
              <a:rPr lang="en-US" smtClean="0"/>
              <a:t>‹#›</a:t>
            </a:fld>
            <a:endParaRPr lang="en-US"/>
          </a:p>
        </p:txBody>
      </p:sp>
    </p:spTree>
    <p:extLst>
      <p:ext uri="{BB962C8B-B14F-4D97-AF65-F5344CB8AC3E}">
        <p14:creationId xmlns:p14="http://schemas.microsoft.com/office/powerpoint/2010/main" val="33955823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5F34DD-6BB9-3347-A3B4-0FC3FC59282C}" type="datetimeFigureOut">
              <a:rPr lang="en-US" smtClean="0"/>
              <a:t>2/21/24</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F351DA80-2FEB-3943-AE24-1D6E44942C8D}" type="slidenum">
              <a:rPr lang="en-US" smtClean="0"/>
              <a:t>‹#›</a:t>
            </a:fld>
            <a:endParaRPr lang="en-US"/>
          </a:p>
        </p:txBody>
      </p:sp>
    </p:spTree>
    <p:extLst>
      <p:ext uri="{BB962C8B-B14F-4D97-AF65-F5344CB8AC3E}">
        <p14:creationId xmlns:p14="http://schemas.microsoft.com/office/powerpoint/2010/main" val="2195591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35F34DD-6BB9-3347-A3B4-0FC3FC59282C}" type="datetimeFigureOut">
              <a:rPr lang="en-US" smtClean="0"/>
              <a:t>2/21/24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F351DA80-2FEB-3943-AE24-1D6E44942C8D}" type="slidenum">
              <a:rPr lang="en-US" smtClean="0"/>
              <a:t>‹#›</a:t>
            </a:fld>
            <a:endParaRPr lang="en-US"/>
          </a:p>
        </p:txBody>
      </p:sp>
    </p:spTree>
    <p:extLst>
      <p:ext uri="{BB962C8B-B14F-4D97-AF65-F5344CB8AC3E}">
        <p14:creationId xmlns:p14="http://schemas.microsoft.com/office/powerpoint/2010/main" val="19522001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35F34DD-6BB9-3347-A3B4-0FC3FC59282C}" type="datetimeFigureOut">
              <a:rPr lang="en-US" smtClean="0"/>
              <a:t>2/21/24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351DA80-2FEB-3943-AE24-1D6E44942C8D}" type="slidenum">
              <a:rPr lang="en-US" smtClean="0"/>
              <a:t>‹#›</a:t>
            </a:fld>
            <a:endParaRPr lang="en-US"/>
          </a:p>
        </p:txBody>
      </p:sp>
    </p:spTree>
    <p:extLst>
      <p:ext uri="{BB962C8B-B14F-4D97-AF65-F5344CB8AC3E}">
        <p14:creationId xmlns:p14="http://schemas.microsoft.com/office/powerpoint/2010/main" val="31830802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735F34DD-6BB9-3347-A3B4-0FC3FC59282C}" type="datetimeFigureOut">
              <a:rPr lang="en-US" smtClean="0"/>
              <a:t>2/21/24</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F351DA80-2FEB-3943-AE24-1D6E44942C8D}" type="slidenum">
              <a:rPr lang="en-US" smtClean="0"/>
              <a:t>‹#›</a:t>
            </a:fld>
            <a:endParaRPr lang="en-US"/>
          </a:p>
        </p:txBody>
      </p:sp>
      <p:sp>
        <p:nvSpPr>
          <p:cNvPr id="8" name="TextBox 7">
            <a:extLst>
              <a:ext uri="{FF2B5EF4-FFF2-40B4-BE49-F238E27FC236}">
                <a16:creationId xmlns:a16="http://schemas.microsoft.com/office/drawing/2014/main" id="{5014B090-B9E1-3614-49F1-1357F038DDF4}"/>
              </a:ext>
            </a:extLst>
          </p:cNvPr>
          <p:cNvSpPr txBox="1"/>
          <p:nvPr userDrawn="1"/>
        </p:nvSpPr>
        <p:spPr>
          <a:xfrm>
            <a:off x="5230301" y="6356350"/>
            <a:ext cx="4170911" cy="365125"/>
          </a:xfrm>
          <a:prstGeom prst="rect">
            <a:avLst/>
          </a:prstGeom>
        </p:spPr>
        <p:txBody>
          <a:bodyPr vert="horz" wrap="square" lIns="91440" tIns="45720" rIns="91440" bIns="45720" rtlCol="0">
            <a:normAutofit/>
          </a:bodyPr>
          <a:lstStyle/>
          <a:p>
            <a:pPr algn="ctr"/>
            <a:r>
              <a:rPr lang="en-GB" sz="1400" dirty="0">
                <a:latin typeface="Times New Roman" panose="02020603050405020304" pitchFamily="18" charset="0"/>
                <a:cs typeface="Times New Roman" panose="02020603050405020304" pitchFamily="18" charset="0"/>
              </a:rPr>
              <a:t>© Chirag Shah 2023</a:t>
            </a:r>
          </a:p>
        </p:txBody>
      </p:sp>
      <p:pic>
        <p:nvPicPr>
          <p:cNvPr id="9" name="Picture 8" descr="A picture containing text&#10;&#10;Description automatically generated">
            <a:extLst>
              <a:ext uri="{FF2B5EF4-FFF2-40B4-BE49-F238E27FC236}">
                <a16:creationId xmlns:a16="http://schemas.microsoft.com/office/drawing/2014/main" id="{14910839-A941-DB76-3977-274CA60C482F}"/>
              </a:ext>
            </a:extLst>
          </p:cNvPr>
          <p:cNvPicPr>
            <a:picLocks noChangeAspect="1"/>
          </p:cNvPicPr>
          <p:nvPr userDrawn="1"/>
        </p:nvPicPr>
        <p:blipFill rotWithShape="1">
          <a:blip r:embed="rId18">
            <a:clrChange>
              <a:clrFrom>
                <a:srgbClr val="FFFFFF"/>
              </a:clrFrom>
              <a:clrTo>
                <a:srgbClr val="FFFFFF">
                  <a:alpha val="0"/>
                </a:srgbClr>
              </a:clrTo>
            </a:clrChange>
            <a:extLst>
              <a:ext uri="{28A0092B-C50C-407E-A947-70E740481C1C}">
                <a14:useLocalDpi xmlns:a14="http://schemas.microsoft.com/office/drawing/2010/main" val="0"/>
              </a:ext>
            </a:extLst>
          </a:blip>
          <a:srcRect l="74213" t="48889" r="4335" b="44306"/>
          <a:stretch/>
        </p:blipFill>
        <p:spPr>
          <a:xfrm>
            <a:off x="9932046" y="6311900"/>
            <a:ext cx="1688453" cy="409575"/>
          </a:xfrm>
          <a:prstGeom prst="rect">
            <a:avLst/>
          </a:prstGeom>
        </p:spPr>
      </p:pic>
      <p:sp>
        <p:nvSpPr>
          <p:cNvPr id="36" name="TextBox 35">
            <a:extLst>
              <a:ext uri="{FF2B5EF4-FFF2-40B4-BE49-F238E27FC236}">
                <a16:creationId xmlns:a16="http://schemas.microsoft.com/office/drawing/2014/main" id="{379336D4-D248-ABAF-269D-64A3178BB2E3}"/>
              </a:ext>
            </a:extLst>
          </p:cNvPr>
          <p:cNvSpPr txBox="1"/>
          <p:nvPr userDrawn="1"/>
        </p:nvSpPr>
        <p:spPr>
          <a:xfrm>
            <a:off x="1278079" y="6356350"/>
            <a:ext cx="3943350" cy="365125"/>
          </a:xfrm>
          <a:prstGeom prst="rect">
            <a:avLst/>
          </a:prstGeom>
        </p:spPr>
        <p:txBody>
          <a:bodyPr vert="horz" wrap="square" lIns="91440" tIns="45720" rIns="91440" bIns="45720" rtlCol="0">
            <a:normAutofit fontScale="92500"/>
          </a:bodyPr>
          <a:lstStyle/>
          <a:p>
            <a:pPr algn="l"/>
            <a:r>
              <a:rPr lang="en-GB" sz="1400" dirty="0">
                <a:latin typeface="Times New Roman" panose="02020603050405020304" pitchFamily="18" charset="0"/>
                <a:cs typeface="Times New Roman" panose="02020603050405020304" pitchFamily="18" charset="0"/>
              </a:rPr>
              <a:t>Shah, </a:t>
            </a:r>
            <a:r>
              <a:rPr lang="en-GB" sz="1400" i="1" dirty="0">
                <a:latin typeface="Times New Roman" panose="02020603050405020304" pitchFamily="18" charset="0"/>
                <a:cs typeface="Times New Roman" panose="02020603050405020304" pitchFamily="18" charset="0"/>
              </a:rPr>
              <a:t>A Hands-on Introduction to Machine Learning</a:t>
            </a:r>
            <a:endParaRPr lang="en-GB"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40564121"/>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background pattern&#10;&#10;Description automatically generated">
            <a:extLst>
              <a:ext uri="{FF2B5EF4-FFF2-40B4-BE49-F238E27FC236}">
                <a16:creationId xmlns:a16="http://schemas.microsoft.com/office/drawing/2014/main" id="{3522D4C0-A073-AE86-C39F-0242B2D2513A}"/>
              </a:ext>
            </a:extLst>
          </p:cNvPr>
          <p:cNvPicPr>
            <a:picLocks noChangeAspect="1"/>
          </p:cNvPicPr>
          <p:nvPr/>
        </p:nvPicPr>
        <p:blipFill>
          <a:blip r:embed="rId2">
            <a:alphaModFix amt="22000"/>
          </a:blip>
          <a:stretch>
            <a:fillRect/>
          </a:stretch>
        </p:blipFill>
        <p:spPr>
          <a:xfrm>
            <a:off x="0" y="1"/>
            <a:ext cx="12191999" cy="6857999"/>
          </a:xfrm>
          <a:prstGeom prst="rect">
            <a:avLst/>
          </a:prstGeom>
        </p:spPr>
      </p:pic>
      <p:sp>
        <p:nvSpPr>
          <p:cNvPr id="2" name="Title 1">
            <a:extLst>
              <a:ext uri="{FF2B5EF4-FFF2-40B4-BE49-F238E27FC236}">
                <a16:creationId xmlns:a16="http://schemas.microsoft.com/office/drawing/2014/main" id="{911C757B-A043-7A44-AD0E-AF8902C776AD}"/>
              </a:ext>
            </a:extLst>
          </p:cNvPr>
          <p:cNvSpPr>
            <a:spLocks noGrp="1"/>
          </p:cNvSpPr>
          <p:nvPr>
            <p:ph type="ctrTitle"/>
          </p:nvPr>
        </p:nvSpPr>
        <p:spPr>
          <a:xfrm>
            <a:off x="2589213" y="2429189"/>
            <a:ext cx="8915399" cy="2262781"/>
          </a:xfrm>
        </p:spPr>
        <p:txBody>
          <a:bodyPr/>
          <a:lstStyle/>
          <a:p>
            <a:r>
              <a:rPr lang="en-US" dirty="0">
                <a:solidFill>
                  <a:schemeClr val="accent3"/>
                </a:solidFill>
              </a:rPr>
              <a:t>A Hands-on Introduction to Machine Learning</a:t>
            </a:r>
          </a:p>
        </p:txBody>
      </p:sp>
      <p:sp>
        <p:nvSpPr>
          <p:cNvPr id="3" name="Subtitle 2">
            <a:extLst>
              <a:ext uri="{FF2B5EF4-FFF2-40B4-BE49-F238E27FC236}">
                <a16:creationId xmlns:a16="http://schemas.microsoft.com/office/drawing/2014/main" id="{A0FCB833-C545-1147-B719-35D0AFB1512A}"/>
              </a:ext>
            </a:extLst>
          </p:cNvPr>
          <p:cNvSpPr>
            <a:spLocks noGrp="1"/>
          </p:cNvSpPr>
          <p:nvPr>
            <p:ph type="subTitle" idx="1"/>
          </p:nvPr>
        </p:nvSpPr>
        <p:spPr>
          <a:xfrm>
            <a:off x="2589213" y="4777379"/>
            <a:ext cx="9378669" cy="1126283"/>
          </a:xfrm>
        </p:spPr>
        <p:txBody>
          <a:bodyPr>
            <a:normAutofit/>
          </a:bodyPr>
          <a:lstStyle/>
          <a:p>
            <a:r>
              <a:rPr lang="en-US" sz="3600" dirty="0">
                <a:solidFill>
                  <a:schemeClr val="tx1">
                    <a:lumMod val="75000"/>
                    <a:lumOff val="25000"/>
                  </a:schemeClr>
                </a:solidFill>
              </a:rPr>
              <a:t>6. Classification-2</a:t>
            </a:r>
          </a:p>
        </p:txBody>
      </p:sp>
      <p:cxnSp>
        <p:nvCxnSpPr>
          <p:cNvPr id="5" name="Straight Connector 4">
            <a:extLst>
              <a:ext uri="{FF2B5EF4-FFF2-40B4-BE49-F238E27FC236}">
                <a16:creationId xmlns:a16="http://schemas.microsoft.com/office/drawing/2014/main" id="{E75A1286-BC5F-304E-BAED-DA2E2DAE5D3A}"/>
              </a:ext>
            </a:extLst>
          </p:cNvPr>
          <p:cNvCxnSpPr>
            <a:cxnSpLocks/>
          </p:cNvCxnSpPr>
          <p:nvPr/>
        </p:nvCxnSpPr>
        <p:spPr>
          <a:xfrm>
            <a:off x="1198760" y="4691970"/>
            <a:ext cx="10058400" cy="0"/>
          </a:xfrm>
          <a:prstGeom prst="line">
            <a:avLst/>
          </a:prstGeom>
          <a:ln w="38100">
            <a:solidFill>
              <a:srgbClr val="00B0F0"/>
            </a:solid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0779326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D01E0-1986-D943-8956-679D6C17462D}"/>
              </a:ext>
            </a:extLst>
          </p:cNvPr>
          <p:cNvSpPr>
            <a:spLocks noGrp="1"/>
          </p:cNvSpPr>
          <p:nvPr>
            <p:ph type="title"/>
          </p:nvPr>
        </p:nvSpPr>
        <p:spPr>
          <a:xfrm>
            <a:off x="2097157" y="624110"/>
            <a:ext cx="9407455" cy="1280890"/>
          </a:xfrm>
        </p:spPr>
        <p:txBody>
          <a:bodyPr/>
          <a:lstStyle/>
          <a:p>
            <a:r>
              <a:rPr lang="en-US" dirty="0"/>
              <a:t>Naïve Bayes – 2 of 3</a:t>
            </a:r>
          </a:p>
        </p:txBody>
      </p:sp>
      <p:sp>
        <p:nvSpPr>
          <p:cNvPr id="3" name="Content Placeholder 2">
            <a:extLst>
              <a:ext uri="{FF2B5EF4-FFF2-40B4-BE49-F238E27FC236}">
                <a16:creationId xmlns:a16="http://schemas.microsoft.com/office/drawing/2014/main" id="{2732F4FF-D6BC-3E44-9CA5-171C8CF95B45}"/>
              </a:ext>
            </a:extLst>
          </p:cNvPr>
          <p:cNvSpPr>
            <a:spLocks noGrp="1"/>
          </p:cNvSpPr>
          <p:nvPr>
            <p:ph idx="1"/>
          </p:nvPr>
        </p:nvSpPr>
        <p:spPr>
          <a:xfrm>
            <a:off x="1709530" y="1479903"/>
            <a:ext cx="9798795" cy="4612783"/>
          </a:xfrm>
        </p:spPr>
        <p:txBody>
          <a:bodyPr>
            <a:normAutofit/>
          </a:bodyPr>
          <a:lstStyle/>
          <a:p>
            <a:r>
              <a:rPr lang="en-US" sz="2400" dirty="0"/>
              <a:t>Utilizes </a:t>
            </a:r>
            <a:r>
              <a:rPr lang="en-US" sz="2400" b="1" dirty="0"/>
              <a:t>Bayes' Theorem </a:t>
            </a:r>
            <a:r>
              <a:rPr lang="en-US" sz="2400" dirty="0"/>
              <a:t>to find the probability of a label given some observed features</a:t>
            </a:r>
          </a:p>
          <a:p>
            <a:r>
              <a:rPr lang="en-US" sz="2400" dirty="0"/>
              <a:t>Assumes all features are independent of each other, which simplifies calculation without significantly compromising performance in many cases.</a:t>
            </a:r>
          </a:p>
          <a:p>
            <a:r>
              <a:rPr lang="en-US" sz="2400" dirty="0"/>
              <a:t>During training, it calculates the probability of each class and the conditional probability of each class given each feature.</a:t>
            </a:r>
          </a:p>
          <a:p>
            <a:r>
              <a:rPr lang="en-US" sz="2400" dirty="0"/>
              <a:t>For a new data point, it calculates the posterior probability for each class and classifies the data point into the class with the highest probability.</a:t>
            </a:r>
          </a:p>
        </p:txBody>
      </p:sp>
    </p:spTree>
    <p:extLst>
      <p:ext uri="{BB962C8B-B14F-4D97-AF65-F5344CB8AC3E}">
        <p14:creationId xmlns:p14="http://schemas.microsoft.com/office/powerpoint/2010/main" val="3947977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3521D-B1A2-1249-AAF9-182D71437EDC}"/>
              </a:ext>
            </a:extLst>
          </p:cNvPr>
          <p:cNvSpPr>
            <a:spLocks noGrp="1"/>
          </p:cNvSpPr>
          <p:nvPr>
            <p:ph type="title"/>
          </p:nvPr>
        </p:nvSpPr>
        <p:spPr>
          <a:xfrm>
            <a:off x="3373062" y="624110"/>
            <a:ext cx="8131550" cy="1280890"/>
          </a:xfrm>
        </p:spPr>
        <p:txBody>
          <a:bodyPr>
            <a:normAutofit/>
          </a:bodyPr>
          <a:lstStyle/>
          <a:p>
            <a:r>
              <a:rPr lang="en-US" dirty="0"/>
              <a:t>Naïve Bayes – 3 of 3</a:t>
            </a:r>
          </a:p>
        </p:txBody>
      </p:sp>
      <p:sp>
        <p:nvSpPr>
          <p:cNvPr id="3" name="Content Placeholder 2">
            <a:extLst>
              <a:ext uri="{FF2B5EF4-FFF2-40B4-BE49-F238E27FC236}">
                <a16:creationId xmlns:a16="http://schemas.microsoft.com/office/drawing/2014/main" id="{F2088E0C-7269-6E4E-A055-0D604E5272D3}"/>
              </a:ext>
            </a:extLst>
          </p:cNvPr>
          <p:cNvSpPr>
            <a:spLocks noGrp="1"/>
          </p:cNvSpPr>
          <p:nvPr>
            <p:ph idx="1"/>
          </p:nvPr>
        </p:nvSpPr>
        <p:spPr>
          <a:xfrm>
            <a:off x="3373062" y="1905000"/>
            <a:ext cx="8131550" cy="3777622"/>
          </a:xfrm>
        </p:spPr>
        <p:txBody>
          <a:bodyPr>
            <a:normAutofit/>
          </a:bodyPr>
          <a:lstStyle/>
          <a:p>
            <a:endParaRPr lang="en-US" sz="2400" dirty="0"/>
          </a:p>
          <a:p>
            <a:endParaRPr lang="en-US" sz="2400" dirty="0"/>
          </a:p>
          <a:p>
            <a:pPr lvl="0"/>
            <a:r>
              <a:rPr lang="en-US" sz="2400" i="1" dirty="0"/>
              <a:t>P</a:t>
            </a:r>
            <a:r>
              <a:rPr lang="en-US" sz="2400" dirty="0"/>
              <a:t>(</a:t>
            </a:r>
            <a:r>
              <a:rPr lang="en-US" sz="2400" i="1" dirty="0" err="1"/>
              <a:t>c|x</a:t>
            </a:r>
            <a:r>
              <a:rPr lang="en-US" sz="2400" dirty="0"/>
              <a:t>) is the posterior probability of </a:t>
            </a:r>
            <a:r>
              <a:rPr lang="en-US" sz="2400" i="1" dirty="0"/>
              <a:t>class</a:t>
            </a:r>
            <a:r>
              <a:rPr lang="en-US" sz="2400" dirty="0"/>
              <a:t> (c, </a:t>
            </a:r>
            <a:r>
              <a:rPr lang="en-US" sz="2400" i="1" dirty="0"/>
              <a:t>target</a:t>
            </a:r>
            <a:r>
              <a:rPr lang="en-US" sz="2400" dirty="0"/>
              <a:t>) given </a:t>
            </a:r>
            <a:r>
              <a:rPr lang="en-US" sz="2400" i="1" dirty="0"/>
              <a:t>predictor</a:t>
            </a:r>
            <a:r>
              <a:rPr lang="en-US" sz="2400" dirty="0"/>
              <a:t> (x, </a:t>
            </a:r>
            <a:r>
              <a:rPr lang="en-US" sz="2400" i="1" dirty="0"/>
              <a:t>attributes</a:t>
            </a:r>
            <a:r>
              <a:rPr lang="en-US" sz="2400" dirty="0"/>
              <a:t>).</a:t>
            </a:r>
          </a:p>
          <a:p>
            <a:pPr lvl="0"/>
            <a:r>
              <a:rPr lang="en-US" sz="2400" i="1" dirty="0"/>
              <a:t>P</a:t>
            </a:r>
            <a:r>
              <a:rPr lang="en-US" sz="2400" dirty="0"/>
              <a:t>(</a:t>
            </a:r>
            <a:r>
              <a:rPr lang="en-US" sz="2400" i="1" dirty="0"/>
              <a:t>c</a:t>
            </a:r>
            <a:r>
              <a:rPr lang="en-US" sz="2400" dirty="0"/>
              <a:t>) is the prior probability of </a:t>
            </a:r>
            <a:r>
              <a:rPr lang="en-US" sz="2400" i="1" dirty="0"/>
              <a:t>class</a:t>
            </a:r>
            <a:r>
              <a:rPr lang="en-US" sz="2400" dirty="0"/>
              <a:t>.</a:t>
            </a:r>
          </a:p>
          <a:p>
            <a:pPr lvl="0"/>
            <a:r>
              <a:rPr lang="en-US" sz="2400" i="1" dirty="0"/>
              <a:t>P</a:t>
            </a:r>
            <a:r>
              <a:rPr lang="en-US" sz="2400" dirty="0"/>
              <a:t>(</a:t>
            </a:r>
            <a:r>
              <a:rPr lang="en-US" sz="2400" i="1" dirty="0" err="1"/>
              <a:t>x|c</a:t>
            </a:r>
            <a:r>
              <a:rPr lang="en-US" sz="2400" dirty="0"/>
              <a:t>) is the likelihood, which is the probability of </a:t>
            </a:r>
            <a:r>
              <a:rPr lang="en-US" sz="2400" i="1" dirty="0"/>
              <a:t>predictor</a:t>
            </a:r>
            <a:r>
              <a:rPr lang="en-US" sz="2400" dirty="0"/>
              <a:t> given </a:t>
            </a:r>
            <a:r>
              <a:rPr lang="en-US" sz="2400" i="1" dirty="0"/>
              <a:t>class</a:t>
            </a:r>
            <a:r>
              <a:rPr lang="en-US" sz="2400" dirty="0"/>
              <a:t>.</a:t>
            </a:r>
          </a:p>
          <a:p>
            <a:pPr lvl="0"/>
            <a:r>
              <a:rPr lang="en-US" sz="2400" i="1" dirty="0"/>
              <a:t>P</a:t>
            </a:r>
            <a:r>
              <a:rPr lang="en-US" sz="2400" dirty="0"/>
              <a:t>(</a:t>
            </a:r>
            <a:r>
              <a:rPr lang="en-US" sz="2400" i="1" dirty="0"/>
              <a:t>x</a:t>
            </a:r>
            <a:r>
              <a:rPr lang="en-US" sz="2400" dirty="0"/>
              <a:t>) is the prior probability of </a:t>
            </a:r>
            <a:r>
              <a:rPr lang="en-US" sz="2400" i="1" dirty="0"/>
              <a:t>predictor</a:t>
            </a:r>
            <a:r>
              <a:rPr lang="en-US" sz="2400" dirty="0"/>
              <a:t>.</a:t>
            </a:r>
          </a:p>
          <a:p>
            <a:endParaRPr lang="en-US" sz="2400" dirty="0"/>
          </a:p>
        </p:txBody>
      </p:sp>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79ED0705-C465-A445-BBB0-97C315F4BB65}"/>
                  </a:ext>
                </a:extLst>
              </p:cNvPr>
              <p:cNvSpPr/>
              <p:nvPr/>
            </p:nvSpPr>
            <p:spPr>
              <a:xfrm>
                <a:off x="4592127" y="1567310"/>
                <a:ext cx="3023776" cy="938270"/>
              </a:xfrm>
              <a:prstGeom prst="rect">
                <a:avLst/>
              </a:prstGeom>
            </p:spPr>
            <p:txBody>
              <a:bodyPr wrap="none">
                <a:spAutoFit/>
              </a:bodyPr>
              <a:lstStyle/>
              <a:p>
                <a:pPr>
                  <a:spcAft>
                    <a:spcPts val="600"/>
                  </a:spcAft>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𝑃</m:t>
                      </m:r>
                      <m:d>
                        <m:dPr>
                          <m:ctrlPr>
                            <a:rPr lang="en-US" sz="2400" i="1">
                              <a:latin typeface="Cambria Math" panose="02040503050406030204" pitchFamily="18" charset="0"/>
                            </a:rPr>
                          </m:ctrlPr>
                        </m:dPr>
                        <m:e>
                          <m:r>
                            <a:rPr lang="en-US" sz="2400" i="1">
                              <a:latin typeface="Cambria Math" panose="02040503050406030204" pitchFamily="18" charset="0"/>
                            </a:rPr>
                            <m:t>𝑐</m:t>
                          </m:r>
                        </m:e>
                        <m:e>
                          <m:r>
                            <a:rPr lang="en-US" sz="2400" i="1">
                              <a:latin typeface="Cambria Math" panose="02040503050406030204" pitchFamily="18" charset="0"/>
                            </a:rPr>
                            <m:t>𝑥</m:t>
                          </m:r>
                        </m:e>
                      </m:d>
                      <m:r>
                        <a:rPr lang="en-US" sz="2400" i="0">
                          <a:latin typeface="Cambria Math" panose="02040503050406030204" pitchFamily="18" charset="0"/>
                        </a:rPr>
                        <m:t>=</m:t>
                      </m:r>
                      <m:f>
                        <m:fPr>
                          <m:ctrlPr>
                            <a:rPr lang="en-US" sz="2400" i="1">
                              <a:latin typeface="Cambria Math" panose="02040503050406030204" pitchFamily="18" charset="0"/>
                            </a:rPr>
                          </m:ctrlPr>
                        </m:fPr>
                        <m:num>
                          <m:r>
                            <a:rPr lang="en-US" sz="2400" i="1">
                              <a:latin typeface="Cambria Math" panose="02040503050406030204" pitchFamily="18" charset="0"/>
                            </a:rPr>
                            <m:t>𝑃</m:t>
                          </m:r>
                          <m:d>
                            <m:dPr>
                              <m:ctrlPr>
                                <a:rPr lang="en-US" sz="2400" i="1">
                                  <a:latin typeface="Cambria Math" panose="02040503050406030204" pitchFamily="18" charset="0"/>
                                </a:rPr>
                              </m:ctrlPr>
                            </m:dPr>
                            <m:e>
                              <m:r>
                                <a:rPr lang="en-US" sz="2400" i="1">
                                  <a:latin typeface="Cambria Math" panose="02040503050406030204" pitchFamily="18" charset="0"/>
                                </a:rPr>
                                <m:t>𝑥</m:t>
                              </m:r>
                            </m:e>
                            <m:e>
                              <m:r>
                                <a:rPr lang="en-US" sz="2400" i="1">
                                  <a:latin typeface="Cambria Math" panose="02040503050406030204" pitchFamily="18" charset="0"/>
                                </a:rPr>
                                <m:t>𝑐</m:t>
                              </m:r>
                            </m:e>
                          </m:d>
                          <m:r>
                            <a:rPr lang="en-US" sz="2400" i="1">
                              <a:latin typeface="Cambria Math" panose="02040503050406030204" pitchFamily="18" charset="0"/>
                            </a:rPr>
                            <m:t>𝑃</m:t>
                          </m:r>
                          <m:d>
                            <m:dPr>
                              <m:ctrlPr>
                                <a:rPr lang="en-US" sz="2400" i="1">
                                  <a:latin typeface="Cambria Math" panose="02040503050406030204" pitchFamily="18" charset="0"/>
                                </a:rPr>
                              </m:ctrlPr>
                            </m:dPr>
                            <m:e>
                              <m:r>
                                <a:rPr lang="en-US" sz="2400" i="1">
                                  <a:latin typeface="Cambria Math" panose="02040503050406030204" pitchFamily="18" charset="0"/>
                                </a:rPr>
                                <m:t>𝑐</m:t>
                              </m:r>
                            </m:e>
                          </m:d>
                        </m:num>
                        <m:den>
                          <m:r>
                            <a:rPr lang="en-US" sz="2400" i="1">
                              <a:latin typeface="Cambria Math" panose="02040503050406030204" pitchFamily="18" charset="0"/>
                            </a:rPr>
                            <m:t>𝑃</m:t>
                          </m:r>
                          <m:d>
                            <m:dPr>
                              <m:ctrlPr>
                                <a:rPr lang="en-US" sz="2400" i="1">
                                  <a:latin typeface="Cambria Math" panose="02040503050406030204" pitchFamily="18" charset="0"/>
                                </a:rPr>
                              </m:ctrlPr>
                            </m:dPr>
                            <m:e>
                              <m:r>
                                <a:rPr lang="en-US" sz="2400" i="1">
                                  <a:latin typeface="Cambria Math" panose="02040503050406030204" pitchFamily="18" charset="0"/>
                                </a:rPr>
                                <m:t>𝑥</m:t>
                              </m:r>
                            </m:e>
                          </m:d>
                        </m:den>
                      </m:f>
                    </m:oMath>
                  </m:oMathPara>
                </a14:m>
                <a:endParaRPr lang="en-US" sz="2400" dirty="0"/>
              </a:p>
            </p:txBody>
          </p:sp>
        </mc:Choice>
        <mc:Fallback xmlns="">
          <p:sp>
            <p:nvSpPr>
              <p:cNvPr id="4" name="Rectangle 3">
                <a:extLst>
                  <a:ext uri="{FF2B5EF4-FFF2-40B4-BE49-F238E27FC236}">
                    <a16:creationId xmlns:a16="http://schemas.microsoft.com/office/drawing/2014/main" id="{79ED0705-C465-A445-BBB0-97C315F4BB65}"/>
                  </a:ext>
                </a:extLst>
              </p:cNvPr>
              <p:cNvSpPr>
                <a:spLocks noRot="1" noChangeAspect="1" noMove="1" noResize="1" noEditPoints="1" noAdjustHandles="1" noChangeArrowheads="1" noChangeShapeType="1" noTextEdit="1"/>
              </p:cNvSpPr>
              <p:nvPr/>
            </p:nvSpPr>
            <p:spPr>
              <a:xfrm>
                <a:off x="4592127" y="1567310"/>
                <a:ext cx="3023776" cy="938270"/>
              </a:xfrm>
              <a:prstGeom prst="rect">
                <a:avLst/>
              </a:prstGeom>
              <a:blipFill>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9183175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D01E0-1986-D943-8956-679D6C17462D}"/>
              </a:ext>
            </a:extLst>
          </p:cNvPr>
          <p:cNvSpPr>
            <a:spLocks noGrp="1"/>
          </p:cNvSpPr>
          <p:nvPr>
            <p:ph type="title"/>
          </p:nvPr>
        </p:nvSpPr>
        <p:spPr>
          <a:xfrm>
            <a:off x="2097157" y="624110"/>
            <a:ext cx="9407455" cy="1280890"/>
          </a:xfrm>
        </p:spPr>
        <p:txBody>
          <a:bodyPr/>
          <a:lstStyle/>
          <a:p>
            <a:r>
              <a:rPr lang="en-US" dirty="0"/>
              <a:t>Support Vector Machine (SVM) – 1 of 5</a:t>
            </a:r>
          </a:p>
        </p:txBody>
      </p:sp>
      <p:sp>
        <p:nvSpPr>
          <p:cNvPr id="3" name="Content Placeholder 2">
            <a:extLst>
              <a:ext uri="{FF2B5EF4-FFF2-40B4-BE49-F238E27FC236}">
                <a16:creationId xmlns:a16="http://schemas.microsoft.com/office/drawing/2014/main" id="{2732F4FF-D6BC-3E44-9CA5-171C8CF95B45}"/>
              </a:ext>
            </a:extLst>
          </p:cNvPr>
          <p:cNvSpPr>
            <a:spLocks noGrp="1"/>
          </p:cNvSpPr>
          <p:nvPr>
            <p:ph idx="1"/>
          </p:nvPr>
        </p:nvSpPr>
        <p:spPr>
          <a:xfrm>
            <a:off x="1709530" y="1479903"/>
            <a:ext cx="9798795" cy="4612783"/>
          </a:xfrm>
        </p:spPr>
        <p:txBody>
          <a:bodyPr>
            <a:normAutofit lnSpcReduction="10000"/>
          </a:bodyPr>
          <a:lstStyle/>
          <a:p>
            <a:r>
              <a:rPr lang="en-US" sz="2400" dirty="0"/>
              <a:t>SVM is a supervised machine learning model used for classification and regression tasks. It works by finding the best boundary (or hyperplane) that separates data points into classes.</a:t>
            </a:r>
          </a:p>
          <a:p>
            <a:r>
              <a:rPr lang="en-US" sz="2400" dirty="0"/>
              <a:t>In SVM, a hyperplane is a decision boundary that separates data points into different classes. It is essentially a flat affine space (like a line in 2D or a plane in 3D), chosen to maximize the margin between classes.</a:t>
            </a:r>
          </a:p>
          <a:p>
            <a:r>
              <a:rPr lang="en-US" sz="2400" dirty="0"/>
              <a:t>The optimal hyperplane is the one that has the maximum margin, meaning it is as far away as possible from the nearest data points of any class (support vectors), ensuring the best possible separation and minimizing classification error.</a:t>
            </a:r>
          </a:p>
        </p:txBody>
      </p:sp>
    </p:spTree>
    <p:extLst>
      <p:ext uri="{BB962C8B-B14F-4D97-AF65-F5344CB8AC3E}">
        <p14:creationId xmlns:p14="http://schemas.microsoft.com/office/powerpoint/2010/main" val="21717881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D01E0-1986-D943-8956-679D6C17462D}"/>
              </a:ext>
            </a:extLst>
          </p:cNvPr>
          <p:cNvSpPr>
            <a:spLocks noGrp="1"/>
          </p:cNvSpPr>
          <p:nvPr>
            <p:ph type="title"/>
          </p:nvPr>
        </p:nvSpPr>
        <p:spPr>
          <a:xfrm>
            <a:off x="2097157" y="624110"/>
            <a:ext cx="9407455" cy="1280890"/>
          </a:xfrm>
        </p:spPr>
        <p:txBody>
          <a:bodyPr/>
          <a:lstStyle/>
          <a:p>
            <a:r>
              <a:rPr lang="en-US" dirty="0"/>
              <a:t>Support Vector Machine (SVM) – 2 of 5</a:t>
            </a:r>
          </a:p>
        </p:txBody>
      </p:sp>
      <p:sp>
        <p:nvSpPr>
          <p:cNvPr id="3" name="Content Placeholder 2">
            <a:extLst>
              <a:ext uri="{FF2B5EF4-FFF2-40B4-BE49-F238E27FC236}">
                <a16:creationId xmlns:a16="http://schemas.microsoft.com/office/drawing/2014/main" id="{2732F4FF-D6BC-3E44-9CA5-171C8CF95B45}"/>
              </a:ext>
            </a:extLst>
          </p:cNvPr>
          <p:cNvSpPr>
            <a:spLocks noGrp="1"/>
          </p:cNvSpPr>
          <p:nvPr>
            <p:ph idx="1"/>
          </p:nvPr>
        </p:nvSpPr>
        <p:spPr>
          <a:xfrm>
            <a:off x="1709530" y="1479903"/>
            <a:ext cx="9798795" cy="4612783"/>
          </a:xfrm>
        </p:spPr>
        <p:txBody>
          <a:bodyPr>
            <a:normAutofit/>
          </a:bodyPr>
          <a:lstStyle/>
          <a:p>
            <a:r>
              <a:rPr lang="en-US" sz="2400" dirty="0"/>
              <a:t>The main goal of SVM is to correctly classify unseen data. It does this by maximizing the margin between different classes' data points, ensuring a clear and robust separation.</a:t>
            </a:r>
          </a:p>
          <a:p>
            <a:r>
              <a:rPr lang="en-US" sz="2400" dirty="0"/>
              <a:t>SVM looks for the hyperplane that has the largest minimum distance to the data points nearest to it. These nearest data points are called support vectors, as they support the position of the hyperplane.</a:t>
            </a:r>
          </a:p>
          <a:p>
            <a:r>
              <a:rPr lang="en-US" sz="2400" dirty="0"/>
              <a:t>Suitable for both linear and non-linear problems. For non-linear separations, SVM uses techniques called kernels to transform data into higher dimensions where a linear separation is possible.</a:t>
            </a:r>
          </a:p>
        </p:txBody>
      </p:sp>
    </p:spTree>
    <p:extLst>
      <p:ext uri="{BB962C8B-B14F-4D97-AF65-F5344CB8AC3E}">
        <p14:creationId xmlns:p14="http://schemas.microsoft.com/office/powerpoint/2010/main" val="5835026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93163-35EB-6B4D-BC94-14D0840EC98E}"/>
              </a:ext>
            </a:extLst>
          </p:cNvPr>
          <p:cNvSpPr>
            <a:spLocks noGrp="1"/>
          </p:cNvSpPr>
          <p:nvPr>
            <p:ph type="title"/>
          </p:nvPr>
        </p:nvSpPr>
        <p:spPr>
          <a:xfrm>
            <a:off x="1764591" y="735542"/>
            <a:ext cx="3650279" cy="1259894"/>
          </a:xfrm>
        </p:spPr>
        <p:txBody>
          <a:bodyPr>
            <a:normAutofit/>
          </a:bodyPr>
          <a:lstStyle/>
          <a:p>
            <a:r>
              <a:rPr lang="en-US" dirty="0"/>
              <a:t>SVM – 3 of 5</a:t>
            </a:r>
          </a:p>
        </p:txBody>
      </p:sp>
      <p:sp>
        <p:nvSpPr>
          <p:cNvPr id="3" name="Content Placeholder 2">
            <a:extLst>
              <a:ext uri="{FF2B5EF4-FFF2-40B4-BE49-F238E27FC236}">
                <a16:creationId xmlns:a16="http://schemas.microsoft.com/office/drawing/2014/main" id="{9056ECD0-448A-9D49-BE2A-C7B9E0C411B0}"/>
              </a:ext>
            </a:extLst>
          </p:cNvPr>
          <p:cNvSpPr>
            <a:spLocks noGrp="1"/>
          </p:cNvSpPr>
          <p:nvPr>
            <p:ph idx="1"/>
          </p:nvPr>
        </p:nvSpPr>
        <p:spPr>
          <a:xfrm>
            <a:off x="1764592" y="2224036"/>
            <a:ext cx="3650278" cy="3759253"/>
          </a:xfrm>
        </p:spPr>
        <p:txBody>
          <a:bodyPr>
            <a:normAutofit fontScale="92500"/>
          </a:bodyPr>
          <a:lstStyle/>
          <a:p>
            <a:pPr>
              <a:buClr>
                <a:srgbClr val="4646FE"/>
              </a:buClr>
            </a:pPr>
            <a:r>
              <a:rPr lang="en-US" sz="2400" dirty="0"/>
              <a:t>Uses nonlinear mapping to transform the original training data into a higher dimension.</a:t>
            </a:r>
          </a:p>
          <a:p>
            <a:pPr>
              <a:buClr>
                <a:srgbClr val="4646FE"/>
              </a:buClr>
            </a:pPr>
            <a:r>
              <a:rPr lang="en-US" sz="2400" dirty="0"/>
              <a:t>Within this new dimension, it searches for the linear optimal separating hyperplane.</a:t>
            </a:r>
          </a:p>
        </p:txBody>
      </p:sp>
      <p:pic>
        <p:nvPicPr>
          <p:cNvPr id="4" name="Picture 3" descr="https://lh4.googleusercontent.com/QomroLOIQAJBjv-pMC9gqOwvp7BS2mGm7dpIqaAWOyFO7GCQrkhK-Kfvc28TdAB95-y2wDa4Qe2nWGOIXtrRONc8fFiZIoZmGT2k9TZ1LhcqQzulmXwx3NB8L_QCSyXEH9uiQcHO">
            <a:extLst>
              <a:ext uri="{FF2B5EF4-FFF2-40B4-BE49-F238E27FC236}">
                <a16:creationId xmlns:a16="http://schemas.microsoft.com/office/drawing/2014/main" id="{D516FB95-F897-8648-9716-06B61A333465}"/>
              </a:ext>
            </a:extLst>
          </p:cNvPr>
          <p:cNvPicPr/>
          <p:nvPr/>
        </p:nvPicPr>
        <p:blipFill>
          <a:blip r:embed="rId2">
            <a:extLst>
              <a:ext uri="{28A0092B-C50C-407E-A947-70E740481C1C}">
                <a14:useLocalDpi xmlns:a14="http://schemas.microsoft.com/office/drawing/2010/main" val="0"/>
              </a:ext>
            </a:extLst>
          </a:blip>
          <a:stretch>
            <a:fillRect/>
          </a:stretch>
        </p:blipFill>
        <p:spPr bwMode="auto">
          <a:xfrm>
            <a:off x="6308660" y="730516"/>
            <a:ext cx="5323756" cy="5252773"/>
          </a:xfrm>
          <a:prstGeom prst="rect">
            <a:avLst/>
          </a:prstGeom>
          <a:noFill/>
        </p:spPr>
      </p:pic>
    </p:spTree>
    <p:extLst>
      <p:ext uri="{BB962C8B-B14F-4D97-AF65-F5344CB8AC3E}">
        <p14:creationId xmlns:p14="http://schemas.microsoft.com/office/powerpoint/2010/main" val="20645993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D01E0-1986-D943-8956-679D6C17462D}"/>
              </a:ext>
            </a:extLst>
          </p:cNvPr>
          <p:cNvSpPr>
            <a:spLocks noGrp="1"/>
          </p:cNvSpPr>
          <p:nvPr>
            <p:ph type="title"/>
          </p:nvPr>
        </p:nvSpPr>
        <p:spPr>
          <a:xfrm>
            <a:off x="2097157" y="624110"/>
            <a:ext cx="9407455" cy="1280890"/>
          </a:xfrm>
        </p:spPr>
        <p:txBody>
          <a:bodyPr/>
          <a:lstStyle/>
          <a:p>
            <a:r>
              <a:rPr lang="en-US" dirty="0"/>
              <a:t>Support Vector Machine (SVM) – 4 of 5</a:t>
            </a:r>
          </a:p>
        </p:txBody>
      </p:sp>
      <p:sp>
        <p:nvSpPr>
          <p:cNvPr id="3" name="Content Placeholder 2">
            <a:extLst>
              <a:ext uri="{FF2B5EF4-FFF2-40B4-BE49-F238E27FC236}">
                <a16:creationId xmlns:a16="http://schemas.microsoft.com/office/drawing/2014/main" id="{2732F4FF-D6BC-3E44-9CA5-171C8CF95B45}"/>
              </a:ext>
            </a:extLst>
          </p:cNvPr>
          <p:cNvSpPr>
            <a:spLocks noGrp="1"/>
          </p:cNvSpPr>
          <p:nvPr>
            <p:ph idx="1"/>
          </p:nvPr>
        </p:nvSpPr>
        <p:spPr>
          <a:xfrm>
            <a:off x="1709530" y="1479903"/>
            <a:ext cx="9798795" cy="4612783"/>
          </a:xfrm>
        </p:spPr>
        <p:txBody>
          <a:bodyPr>
            <a:normAutofit fontScale="92500" lnSpcReduction="20000"/>
          </a:bodyPr>
          <a:lstStyle/>
          <a:p>
            <a:r>
              <a:rPr lang="en-US" sz="2400" dirty="0"/>
              <a:t>The core concept of SVM is the margin, which is the distance between the hyperplane (decision boundary) and the nearest data points from each class. SVM seeks to maximize this margin to improve model accuracy.</a:t>
            </a:r>
          </a:p>
          <a:p>
            <a:r>
              <a:rPr lang="en-US" sz="2400" dirty="0"/>
              <a:t>These are the data points that lie closest to the decision boundary. They are pivotal in defining the position and orientation of the hyperplane. Their removal would alter the hyperplane's position.</a:t>
            </a:r>
          </a:p>
          <a:p>
            <a:r>
              <a:rPr lang="en-US" sz="2400" dirty="0"/>
              <a:t>Kernels allow SVM to solve non-linear classification problems. They transform the input space into a higher dimensional space where a linear separator is feasible, without the high computational cost of the transformation.</a:t>
            </a:r>
          </a:p>
          <a:p>
            <a:r>
              <a:rPr lang="en-US" sz="2400" dirty="0"/>
              <a:t>SVMs are widely used in various fields such as image classification, bioinformatics, handwriting recognition, and more, due to their effectiveness in handling high-dimensional data and their ability to model complex non-linear decision boundaries.</a:t>
            </a:r>
          </a:p>
        </p:txBody>
      </p:sp>
    </p:spTree>
    <p:extLst>
      <p:ext uri="{BB962C8B-B14F-4D97-AF65-F5344CB8AC3E}">
        <p14:creationId xmlns:p14="http://schemas.microsoft.com/office/powerpoint/2010/main" val="39925365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CD33D-F061-824E-61D0-81AF5F871024}"/>
              </a:ext>
            </a:extLst>
          </p:cNvPr>
          <p:cNvSpPr>
            <a:spLocks noGrp="1"/>
          </p:cNvSpPr>
          <p:nvPr>
            <p:ph type="title"/>
          </p:nvPr>
        </p:nvSpPr>
        <p:spPr/>
        <p:txBody>
          <a:bodyPr/>
          <a:lstStyle/>
          <a:p>
            <a:r>
              <a:rPr lang="en-US" dirty="0"/>
              <a:t>SVM – 5 of 5</a:t>
            </a:r>
          </a:p>
        </p:txBody>
      </p:sp>
      <p:pic>
        <p:nvPicPr>
          <p:cNvPr id="4" name="image1.png">
            <a:extLst>
              <a:ext uri="{FF2B5EF4-FFF2-40B4-BE49-F238E27FC236}">
                <a16:creationId xmlns:a16="http://schemas.microsoft.com/office/drawing/2014/main" id="{DFB903D8-D804-0D8C-5CA7-C10F58832485}"/>
              </a:ext>
            </a:extLst>
          </p:cNvPr>
          <p:cNvPicPr>
            <a:picLocks noGrp="1"/>
          </p:cNvPicPr>
          <p:nvPr>
            <p:ph idx="1"/>
          </p:nvPr>
        </p:nvPicPr>
        <p:blipFill>
          <a:blip r:embed="rId2"/>
          <a:srcRect/>
          <a:stretch>
            <a:fillRect/>
          </a:stretch>
        </p:blipFill>
        <p:spPr>
          <a:xfrm>
            <a:off x="2673437" y="1703664"/>
            <a:ext cx="8369187" cy="4328890"/>
          </a:xfrm>
          <a:prstGeom prst="rect">
            <a:avLst/>
          </a:prstGeom>
          <a:ln/>
        </p:spPr>
      </p:pic>
    </p:spTree>
    <p:extLst>
      <p:ext uri="{BB962C8B-B14F-4D97-AF65-F5344CB8AC3E}">
        <p14:creationId xmlns:p14="http://schemas.microsoft.com/office/powerpoint/2010/main" val="6046787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B059A-CC41-6D42-8D07-8FE97E98CF52}"/>
              </a:ext>
            </a:extLst>
          </p:cNvPr>
          <p:cNvSpPr>
            <a:spLocks noGrp="1"/>
          </p:cNvSpPr>
          <p:nvPr>
            <p:ph type="title"/>
          </p:nvPr>
        </p:nvSpPr>
        <p:spPr/>
        <p:txBody>
          <a:bodyPr/>
          <a:lstStyle/>
          <a:p>
            <a:r>
              <a:rPr lang="en-US" dirty="0"/>
              <a:t>Class Activity</a:t>
            </a:r>
          </a:p>
        </p:txBody>
      </p:sp>
      <p:sp>
        <p:nvSpPr>
          <p:cNvPr id="3" name="Content Placeholder 2">
            <a:extLst>
              <a:ext uri="{FF2B5EF4-FFF2-40B4-BE49-F238E27FC236}">
                <a16:creationId xmlns:a16="http://schemas.microsoft.com/office/drawing/2014/main" id="{0E929791-50E7-E64A-A158-7B1D19FFE9F3}"/>
              </a:ext>
            </a:extLst>
          </p:cNvPr>
          <p:cNvSpPr>
            <a:spLocks noGrp="1"/>
          </p:cNvSpPr>
          <p:nvPr>
            <p:ph idx="1"/>
          </p:nvPr>
        </p:nvSpPr>
        <p:spPr/>
        <p:txBody>
          <a:bodyPr>
            <a:normAutofit/>
          </a:bodyPr>
          <a:lstStyle/>
          <a:p>
            <a:r>
              <a:rPr lang="en-US" sz="2800" dirty="0"/>
              <a:t>Let’s implement the following classification techniques:</a:t>
            </a:r>
          </a:p>
          <a:p>
            <a:pPr lvl="1"/>
            <a:r>
              <a:rPr lang="en-US" sz="2400" dirty="0"/>
              <a:t>Logistic regression (two-class problems)</a:t>
            </a:r>
          </a:p>
          <a:p>
            <a:pPr lvl="1"/>
            <a:r>
              <a:rPr lang="en-US" sz="2400" dirty="0" err="1"/>
              <a:t>Softmax</a:t>
            </a:r>
            <a:r>
              <a:rPr lang="en-US" sz="2400" dirty="0"/>
              <a:t> regression (multi-class problems)</a:t>
            </a:r>
          </a:p>
          <a:p>
            <a:pPr lvl="1"/>
            <a:r>
              <a:rPr lang="en-US" sz="2400" dirty="0"/>
              <a:t>Naïve Bayes</a:t>
            </a:r>
          </a:p>
          <a:p>
            <a:pPr lvl="1"/>
            <a:r>
              <a:rPr lang="en-US" sz="2400" dirty="0"/>
              <a:t>SVM</a:t>
            </a:r>
          </a:p>
        </p:txBody>
      </p:sp>
    </p:spTree>
    <p:extLst>
      <p:ext uri="{BB962C8B-B14F-4D97-AF65-F5344CB8AC3E}">
        <p14:creationId xmlns:p14="http://schemas.microsoft.com/office/powerpoint/2010/main" val="25238784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4AB7D-B20C-6445-A110-7F27E7E4CA3A}"/>
              </a:ext>
            </a:extLst>
          </p:cNvPr>
          <p:cNvSpPr>
            <a:spLocks noGrp="1"/>
          </p:cNvSpPr>
          <p:nvPr>
            <p:ph type="title"/>
          </p:nvPr>
        </p:nvSpPr>
        <p:spPr>
          <a:xfrm>
            <a:off x="3373062" y="624110"/>
            <a:ext cx="8131550" cy="1280890"/>
          </a:xfrm>
        </p:spPr>
        <p:txBody>
          <a:bodyPr>
            <a:normAutofit/>
          </a:bodyPr>
          <a:lstStyle/>
          <a:p>
            <a:r>
              <a:rPr lang="en-US" dirty="0"/>
              <a:t>What we will cover</a:t>
            </a:r>
          </a:p>
        </p:txBody>
      </p:sp>
      <p:sp>
        <p:nvSpPr>
          <p:cNvPr id="3" name="Content Placeholder 2">
            <a:extLst>
              <a:ext uri="{FF2B5EF4-FFF2-40B4-BE49-F238E27FC236}">
                <a16:creationId xmlns:a16="http://schemas.microsoft.com/office/drawing/2014/main" id="{CBFA60BA-CF62-1849-A7F1-28BC3F8B4C00}"/>
              </a:ext>
            </a:extLst>
          </p:cNvPr>
          <p:cNvSpPr>
            <a:spLocks noGrp="1"/>
          </p:cNvSpPr>
          <p:nvPr>
            <p:ph idx="1"/>
          </p:nvPr>
        </p:nvSpPr>
        <p:spPr>
          <a:xfrm>
            <a:off x="3373062" y="2133600"/>
            <a:ext cx="8131550" cy="3777622"/>
          </a:xfrm>
        </p:spPr>
        <p:txBody>
          <a:bodyPr>
            <a:normAutofit/>
          </a:bodyPr>
          <a:lstStyle/>
          <a:p>
            <a:r>
              <a:rPr lang="en-US" sz="2400" dirty="0"/>
              <a:t>Logistic regression</a:t>
            </a:r>
          </a:p>
          <a:p>
            <a:r>
              <a:rPr lang="en-US" sz="2400" dirty="0" err="1"/>
              <a:t>Softmax</a:t>
            </a:r>
            <a:r>
              <a:rPr lang="en-US" sz="2400" dirty="0"/>
              <a:t> regression</a:t>
            </a:r>
          </a:p>
          <a:p>
            <a:r>
              <a:rPr lang="en-US" sz="2400" dirty="0"/>
              <a:t>Naïve Bayes</a:t>
            </a:r>
          </a:p>
          <a:p>
            <a:r>
              <a:rPr lang="en-US" sz="2400" dirty="0"/>
              <a:t>Support Vector Machine (SVM)</a:t>
            </a:r>
          </a:p>
        </p:txBody>
      </p:sp>
    </p:spTree>
    <p:extLst>
      <p:ext uri="{BB962C8B-B14F-4D97-AF65-F5344CB8AC3E}">
        <p14:creationId xmlns:p14="http://schemas.microsoft.com/office/powerpoint/2010/main" val="22973468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D01E0-1986-D943-8956-679D6C17462D}"/>
              </a:ext>
            </a:extLst>
          </p:cNvPr>
          <p:cNvSpPr>
            <a:spLocks noGrp="1"/>
          </p:cNvSpPr>
          <p:nvPr>
            <p:ph type="title"/>
          </p:nvPr>
        </p:nvSpPr>
        <p:spPr/>
        <p:txBody>
          <a:bodyPr/>
          <a:lstStyle/>
          <a:p>
            <a:r>
              <a:rPr lang="en-US" dirty="0"/>
              <a:t>Logistic regression (LR) – 1 of 2</a:t>
            </a:r>
          </a:p>
        </p:txBody>
      </p:sp>
      <p:sp>
        <p:nvSpPr>
          <p:cNvPr id="3" name="Content Placeholder 2">
            <a:extLst>
              <a:ext uri="{FF2B5EF4-FFF2-40B4-BE49-F238E27FC236}">
                <a16:creationId xmlns:a16="http://schemas.microsoft.com/office/drawing/2014/main" id="{2732F4FF-D6BC-3E44-9CA5-171C8CF95B45}"/>
              </a:ext>
            </a:extLst>
          </p:cNvPr>
          <p:cNvSpPr>
            <a:spLocks noGrp="1"/>
          </p:cNvSpPr>
          <p:nvPr>
            <p:ph idx="1"/>
          </p:nvPr>
        </p:nvSpPr>
        <p:spPr>
          <a:xfrm>
            <a:off x="1709530" y="1479903"/>
            <a:ext cx="9798795" cy="4612783"/>
          </a:xfrm>
        </p:spPr>
        <p:txBody>
          <a:bodyPr>
            <a:normAutofit fontScale="92500"/>
          </a:bodyPr>
          <a:lstStyle/>
          <a:p>
            <a:r>
              <a:rPr lang="en-US" sz="2400" dirty="0"/>
              <a:t>LR is a statistical method used in ML for binary classification tasks. It predicts the probability that a given input belongs to a particular category.</a:t>
            </a:r>
          </a:p>
          <a:p>
            <a:r>
              <a:rPr lang="en-US" sz="2400" dirty="0"/>
              <a:t>Its main goal is to find the relationship between features and the probability of a particular outcome. For instance, it can predict whether an email is spam or not spam.</a:t>
            </a:r>
          </a:p>
          <a:p>
            <a:r>
              <a:rPr lang="en-US" sz="2400" dirty="0"/>
              <a:t>It uses the logistic function, also known as the </a:t>
            </a:r>
            <a:r>
              <a:rPr lang="en-US" sz="2400" b="1" dirty="0"/>
              <a:t>sigmoid function</a:t>
            </a:r>
            <a:r>
              <a:rPr lang="en-US" sz="2400" dirty="0"/>
              <a:t>, to model the probability that a given input point belongs to a certain class. The output is a value between 0 and 1, representing this probability.</a:t>
            </a:r>
          </a:p>
          <a:p>
            <a:r>
              <a:rPr lang="en-US" sz="2400" dirty="0"/>
              <a:t>Widely used in fields like medicine (disease diagnosis), finance (credit scoring), and marketing (customer conversion predictions).</a:t>
            </a:r>
          </a:p>
        </p:txBody>
      </p:sp>
    </p:spTree>
    <p:extLst>
      <p:ext uri="{BB962C8B-B14F-4D97-AF65-F5344CB8AC3E}">
        <p14:creationId xmlns:p14="http://schemas.microsoft.com/office/powerpoint/2010/main" val="39372855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D01E0-1986-D943-8956-679D6C17462D}"/>
              </a:ext>
            </a:extLst>
          </p:cNvPr>
          <p:cNvSpPr>
            <a:spLocks noGrp="1"/>
          </p:cNvSpPr>
          <p:nvPr>
            <p:ph type="title"/>
          </p:nvPr>
        </p:nvSpPr>
        <p:spPr/>
        <p:txBody>
          <a:bodyPr/>
          <a:lstStyle/>
          <a:p>
            <a:r>
              <a:rPr lang="en-US" dirty="0"/>
              <a:t>LR – 2 of 2</a:t>
            </a:r>
          </a:p>
        </p:txBody>
      </p:sp>
      <p:sp>
        <p:nvSpPr>
          <p:cNvPr id="3" name="Content Placeholder 2">
            <a:extLst>
              <a:ext uri="{FF2B5EF4-FFF2-40B4-BE49-F238E27FC236}">
                <a16:creationId xmlns:a16="http://schemas.microsoft.com/office/drawing/2014/main" id="{2732F4FF-D6BC-3E44-9CA5-171C8CF95B45}"/>
              </a:ext>
            </a:extLst>
          </p:cNvPr>
          <p:cNvSpPr>
            <a:spLocks noGrp="1"/>
          </p:cNvSpPr>
          <p:nvPr>
            <p:ph idx="1"/>
          </p:nvPr>
        </p:nvSpPr>
        <p:spPr>
          <a:xfrm>
            <a:off x="2592925" y="1479904"/>
            <a:ext cx="8915400" cy="3777622"/>
          </a:xfrm>
        </p:spPr>
        <p:txBody>
          <a:bodyPr>
            <a:normAutofit/>
          </a:bodyPr>
          <a:lstStyle/>
          <a:p>
            <a:r>
              <a:rPr lang="en-US" sz="2400" dirty="0"/>
              <a:t>Use of sigmoid function to turn a continuous predicted value to something bound between 0 and 1, and then to Class-1 (below 0.5) and Class-2 (above 0.5).</a:t>
            </a:r>
          </a:p>
        </p:txBody>
      </p:sp>
      <p:pic>
        <p:nvPicPr>
          <p:cNvPr id="5" name="Picture 4">
            <a:extLst>
              <a:ext uri="{FF2B5EF4-FFF2-40B4-BE49-F238E27FC236}">
                <a16:creationId xmlns:a16="http://schemas.microsoft.com/office/drawing/2014/main" id="{3C35DB7F-D429-7845-8286-C95CE4CAF0A4}"/>
              </a:ext>
            </a:extLst>
          </p:cNvPr>
          <p:cNvPicPr/>
          <p:nvPr/>
        </p:nvPicPr>
        <p:blipFill>
          <a:blip r:embed="rId2"/>
          <a:stretch>
            <a:fillRect/>
          </a:stretch>
        </p:blipFill>
        <p:spPr>
          <a:xfrm>
            <a:off x="4721319" y="2686951"/>
            <a:ext cx="3722484" cy="3642543"/>
          </a:xfrm>
          <a:prstGeom prst="rect">
            <a:avLst/>
          </a:prstGeom>
        </p:spPr>
      </p:pic>
    </p:spTree>
    <p:extLst>
      <p:ext uri="{BB962C8B-B14F-4D97-AF65-F5344CB8AC3E}">
        <p14:creationId xmlns:p14="http://schemas.microsoft.com/office/powerpoint/2010/main" val="32531415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D01E0-1986-D943-8956-679D6C17462D}"/>
              </a:ext>
            </a:extLst>
          </p:cNvPr>
          <p:cNvSpPr>
            <a:spLocks noGrp="1"/>
          </p:cNvSpPr>
          <p:nvPr>
            <p:ph type="title"/>
          </p:nvPr>
        </p:nvSpPr>
        <p:spPr>
          <a:xfrm>
            <a:off x="2097157" y="624110"/>
            <a:ext cx="9407455" cy="1280890"/>
          </a:xfrm>
        </p:spPr>
        <p:txBody>
          <a:bodyPr/>
          <a:lstStyle/>
          <a:p>
            <a:r>
              <a:rPr lang="en-US" dirty="0"/>
              <a:t>LR Model training – 1 of 2</a:t>
            </a:r>
          </a:p>
        </p:txBody>
      </p:sp>
      <p:sp>
        <p:nvSpPr>
          <p:cNvPr id="3" name="Content Placeholder 2">
            <a:extLst>
              <a:ext uri="{FF2B5EF4-FFF2-40B4-BE49-F238E27FC236}">
                <a16:creationId xmlns:a16="http://schemas.microsoft.com/office/drawing/2014/main" id="{2732F4FF-D6BC-3E44-9CA5-171C8CF95B45}"/>
              </a:ext>
            </a:extLst>
          </p:cNvPr>
          <p:cNvSpPr>
            <a:spLocks noGrp="1"/>
          </p:cNvSpPr>
          <p:nvPr>
            <p:ph idx="1"/>
          </p:nvPr>
        </p:nvSpPr>
        <p:spPr>
          <a:xfrm>
            <a:off x="1709530" y="1479903"/>
            <a:ext cx="9798795" cy="4612783"/>
          </a:xfrm>
        </p:spPr>
        <p:txBody>
          <a:bodyPr>
            <a:normAutofit fontScale="92500"/>
          </a:bodyPr>
          <a:lstStyle/>
          <a:p>
            <a:r>
              <a:rPr lang="en-US" sz="2400" dirty="0"/>
              <a:t>The model is trained using a method called "</a:t>
            </a:r>
            <a:r>
              <a:rPr lang="en-US" sz="2400" b="1" dirty="0"/>
              <a:t>maximum likelihood estimation</a:t>
            </a:r>
            <a:r>
              <a:rPr lang="en-US" sz="2400" dirty="0"/>
              <a:t>" to find the best coefficients that minimize the difference between predicted probabilities and actual class labels in the training data.</a:t>
            </a:r>
          </a:p>
          <a:p>
            <a:r>
              <a:rPr lang="en-US" sz="2400" dirty="0"/>
              <a:t>In LR, the training process involves optimizing an objective function, known as the "</a:t>
            </a:r>
            <a:r>
              <a:rPr lang="en-US" sz="2400" b="1" dirty="0"/>
              <a:t>log-likelihood function</a:t>
            </a:r>
            <a:r>
              <a:rPr lang="en-US" sz="2400" dirty="0"/>
              <a:t>". The goal is to maximize this function, which measures how well the model's predicted probabilities match the actual class labels in the training data.</a:t>
            </a:r>
          </a:p>
          <a:p>
            <a:r>
              <a:rPr lang="en-US" sz="2400" dirty="0"/>
              <a:t>To find the best model parameters (coefficients), LR commonly uses an optimization algorithm called "</a:t>
            </a:r>
            <a:r>
              <a:rPr lang="en-US" sz="2400" b="1" dirty="0"/>
              <a:t>gradient descent</a:t>
            </a:r>
            <a:r>
              <a:rPr lang="en-US" sz="2400" dirty="0"/>
              <a:t>". This method iteratively adjusts the parameters to move towards the maximum of the log-likelihood function.</a:t>
            </a:r>
          </a:p>
        </p:txBody>
      </p:sp>
    </p:spTree>
    <p:extLst>
      <p:ext uri="{BB962C8B-B14F-4D97-AF65-F5344CB8AC3E}">
        <p14:creationId xmlns:p14="http://schemas.microsoft.com/office/powerpoint/2010/main" val="38816711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D01E0-1986-D943-8956-679D6C17462D}"/>
              </a:ext>
            </a:extLst>
          </p:cNvPr>
          <p:cNvSpPr>
            <a:spLocks noGrp="1"/>
          </p:cNvSpPr>
          <p:nvPr>
            <p:ph type="title"/>
          </p:nvPr>
        </p:nvSpPr>
        <p:spPr>
          <a:xfrm>
            <a:off x="2097157" y="624110"/>
            <a:ext cx="9407455" cy="1280890"/>
          </a:xfrm>
        </p:spPr>
        <p:txBody>
          <a:bodyPr/>
          <a:lstStyle/>
          <a:p>
            <a:r>
              <a:rPr lang="en-US" dirty="0"/>
              <a:t>LR Model training – 2 of 2</a:t>
            </a:r>
          </a:p>
        </p:txBody>
      </p:sp>
      <p:sp>
        <p:nvSpPr>
          <p:cNvPr id="3" name="Content Placeholder 2">
            <a:extLst>
              <a:ext uri="{FF2B5EF4-FFF2-40B4-BE49-F238E27FC236}">
                <a16:creationId xmlns:a16="http://schemas.microsoft.com/office/drawing/2014/main" id="{2732F4FF-D6BC-3E44-9CA5-171C8CF95B45}"/>
              </a:ext>
            </a:extLst>
          </p:cNvPr>
          <p:cNvSpPr>
            <a:spLocks noGrp="1"/>
          </p:cNvSpPr>
          <p:nvPr>
            <p:ph idx="1"/>
          </p:nvPr>
        </p:nvSpPr>
        <p:spPr>
          <a:xfrm>
            <a:off x="1709530" y="1479903"/>
            <a:ext cx="9798795" cy="4612783"/>
          </a:xfrm>
        </p:spPr>
        <p:txBody>
          <a:bodyPr>
            <a:normAutofit lnSpcReduction="10000"/>
          </a:bodyPr>
          <a:lstStyle/>
          <a:p>
            <a:r>
              <a:rPr lang="en-US" sz="2400" dirty="0"/>
              <a:t>During training, the learning rate determines how big a step is taken at each iteration of gradient descent. A properly chosen learning rate helps the model to converge more efficiently to the optimal solution.</a:t>
            </a:r>
          </a:p>
          <a:p>
            <a:r>
              <a:rPr lang="en-US" sz="2400" dirty="0"/>
              <a:t>The training process continues until the model reaches a point where the log-likelihood function no longer improves significantly with further adjustments to the parameters, indicating that the model has converged to its optimal state.</a:t>
            </a:r>
          </a:p>
          <a:p>
            <a:r>
              <a:rPr lang="en-US" sz="2400" dirty="0"/>
              <a:t>To prevent overfitting, especially when dealing with high-dimensional data, LR can include regularization terms in its objective function. These terms penalize large coefficients and help to maintain a simpler, more generalizable mode</a:t>
            </a:r>
          </a:p>
        </p:txBody>
      </p:sp>
    </p:spTree>
    <p:extLst>
      <p:ext uri="{BB962C8B-B14F-4D97-AF65-F5344CB8AC3E}">
        <p14:creationId xmlns:p14="http://schemas.microsoft.com/office/powerpoint/2010/main" val="21042332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D01E0-1986-D943-8956-679D6C17462D}"/>
              </a:ext>
            </a:extLst>
          </p:cNvPr>
          <p:cNvSpPr>
            <a:spLocks noGrp="1"/>
          </p:cNvSpPr>
          <p:nvPr>
            <p:ph type="title"/>
          </p:nvPr>
        </p:nvSpPr>
        <p:spPr>
          <a:xfrm>
            <a:off x="2097157" y="624110"/>
            <a:ext cx="9407455" cy="1280890"/>
          </a:xfrm>
        </p:spPr>
        <p:txBody>
          <a:bodyPr/>
          <a:lstStyle/>
          <a:p>
            <a:r>
              <a:rPr lang="en-US" dirty="0" err="1"/>
              <a:t>Softmax</a:t>
            </a:r>
            <a:r>
              <a:rPr lang="en-US" dirty="0"/>
              <a:t> regression – 1 of 2</a:t>
            </a:r>
          </a:p>
        </p:txBody>
      </p:sp>
      <p:sp>
        <p:nvSpPr>
          <p:cNvPr id="3" name="Content Placeholder 2">
            <a:extLst>
              <a:ext uri="{FF2B5EF4-FFF2-40B4-BE49-F238E27FC236}">
                <a16:creationId xmlns:a16="http://schemas.microsoft.com/office/drawing/2014/main" id="{2732F4FF-D6BC-3E44-9CA5-171C8CF95B45}"/>
              </a:ext>
            </a:extLst>
          </p:cNvPr>
          <p:cNvSpPr>
            <a:spLocks noGrp="1"/>
          </p:cNvSpPr>
          <p:nvPr>
            <p:ph idx="1"/>
          </p:nvPr>
        </p:nvSpPr>
        <p:spPr>
          <a:xfrm>
            <a:off x="1709530" y="1479903"/>
            <a:ext cx="9798795" cy="4612783"/>
          </a:xfrm>
        </p:spPr>
        <p:txBody>
          <a:bodyPr>
            <a:normAutofit fontScale="92500" lnSpcReduction="20000"/>
          </a:bodyPr>
          <a:lstStyle/>
          <a:p>
            <a:r>
              <a:rPr lang="en-US" sz="2400" dirty="0" err="1"/>
              <a:t>Softmax</a:t>
            </a:r>
            <a:r>
              <a:rPr lang="en-US" sz="2400" dirty="0"/>
              <a:t> Regression, also known as Multinomial Logistic Regression, is an extension of logistic regression that handles multiple classes, making it suitable for multi-class classification problems.</a:t>
            </a:r>
          </a:p>
          <a:p>
            <a:r>
              <a:rPr lang="en-US" sz="2400" dirty="0"/>
              <a:t>Unlike binary logistic regression that predicts two possible outcomes, </a:t>
            </a:r>
            <a:r>
              <a:rPr lang="en-US" sz="2400" dirty="0" err="1"/>
              <a:t>Softmax</a:t>
            </a:r>
            <a:r>
              <a:rPr lang="en-US" sz="2400" dirty="0"/>
              <a:t> Regression can predict probabilities of multiple classes, making it ideal for scenarios where objects can belong to more than two categories.</a:t>
            </a:r>
          </a:p>
          <a:p>
            <a:r>
              <a:rPr lang="en-US" sz="2400" dirty="0"/>
              <a:t>Replace sigmoid function in logistic regression with </a:t>
            </a:r>
            <a:r>
              <a:rPr lang="en-US" sz="2400" b="1" dirty="0" err="1"/>
              <a:t>softmax</a:t>
            </a:r>
            <a:r>
              <a:rPr lang="en-US" sz="2400" b="1" dirty="0"/>
              <a:t> function</a:t>
            </a:r>
          </a:p>
          <a:p>
            <a:r>
              <a:rPr lang="en-US" sz="2400" dirty="0"/>
              <a:t>It applies the </a:t>
            </a:r>
            <a:r>
              <a:rPr lang="en-US" sz="2400" dirty="0" err="1"/>
              <a:t>softmax</a:t>
            </a:r>
            <a:r>
              <a:rPr lang="en-US" sz="2400" dirty="0"/>
              <a:t> function to the output of a linear model, converting raw scores called logits into probabilities by considering the relative scale of each logit.</a:t>
            </a:r>
          </a:p>
          <a:p>
            <a:r>
              <a:rPr lang="en-US" sz="2400" dirty="0"/>
              <a:t>Commonly used in areas such as image recognition, natural language processing, and any domain requiring classification among several categories.</a:t>
            </a:r>
          </a:p>
        </p:txBody>
      </p:sp>
    </p:spTree>
    <p:extLst>
      <p:ext uri="{BB962C8B-B14F-4D97-AF65-F5344CB8AC3E}">
        <p14:creationId xmlns:p14="http://schemas.microsoft.com/office/powerpoint/2010/main" val="29612457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D01E0-1986-D943-8956-679D6C17462D}"/>
              </a:ext>
            </a:extLst>
          </p:cNvPr>
          <p:cNvSpPr>
            <a:spLocks noGrp="1"/>
          </p:cNvSpPr>
          <p:nvPr>
            <p:ph type="title"/>
          </p:nvPr>
        </p:nvSpPr>
        <p:spPr>
          <a:xfrm>
            <a:off x="2097157" y="624110"/>
            <a:ext cx="9407455" cy="1280890"/>
          </a:xfrm>
        </p:spPr>
        <p:txBody>
          <a:bodyPr/>
          <a:lstStyle/>
          <a:p>
            <a:r>
              <a:rPr lang="en-US" dirty="0" err="1"/>
              <a:t>Softmax</a:t>
            </a:r>
            <a:r>
              <a:rPr lang="en-US" dirty="0"/>
              <a:t> regression – 2 of 2</a:t>
            </a:r>
          </a:p>
        </p:txBody>
      </p:sp>
      <p:sp>
        <p:nvSpPr>
          <p:cNvPr id="3" name="Content Placeholder 2">
            <a:extLst>
              <a:ext uri="{FF2B5EF4-FFF2-40B4-BE49-F238E27FC236}">
                <a16:creationId xmlns:a16="http://schemas.microsoft.com/office/drawing/2014/main" id="{2732F4FF-D6BC-3E44-9CA5-171C8CF95B45}"/>
              </a:ext>
            </a:extLst>
          </p:cNvPr>
          <p:cNvSpPr>
            <a:spLocks noGrp="1"/>
          </p:cNvSpPr>
          <p:nvPr>
            <p:ph idx="1"/>
          </p:nvPr>
        </p:nvSpPr>
        <p:spPr>
          <a:xfrm>
            <a:off x="1709530" y="1479903"/>
            <a:ext cx="9798795" cy="4612783"/>
          </a:xfrm>
        </p:spPr>
        <p:txBody>
          <a:bodyPr>
            <a:normAutofit/>
          </a:bodyPr>
          <a:lstStyle/>
          <a:p>
            <a:r>
              <a:rPr lang="en-US" sz="2400" dirty="0"/>
              <a:t>This function takes a vector of </a:t>
            </a:r>
            <a:r>
              <a:rPr lang="en-US" sz="2400" i="1" dirty="0"/>
              <a:t>n</a:t>
            </a:r>
            <a:r>
              <a:rPr lang="en-US" sz="2400" dirty="0"/>
              <a:t> real numbers as input and normalizes the vector into a distribution of </a:t>
            </a:r>
            <a:r>
              <a:rPr lang="en-US" sz="2400" i="1" dirty="0"/>
              <a:t>n</a:t>
            </a:r>
            <a:r>
              <a:rPr lang="en-US" sz="2400" dirty="0"/>
              <a:t> probabilities</a:t>
            </a:r>
          </a:p>
          <a:p>
            <a:r>
              <a:rPr lang="en-US" sz="2400" dirty="0"/>
              <a:t>This function exponentiates each logit and divides it by the sum of all exponentiated logits, ensuring all probabilities sum up to 1.</a:t>
            </a:r>
          </a:p>
          <a:p>
            <a:r>
              <a:rPr lang="en-US" sz="2400" dirty="0"/>
              <a:t>The class with the highest probability after applying the </a:t>
            </a:r>
            <a:r>
              <a:rPr lang="en-US" sz="2400" dirty="0" err="1"/>
              <a:t>softmax</a:t>
            </a:r>
            <a:r>
              <a:rPr lang="en-US" sz="2400" dirty="0"/>
              <a:t> function is predicted as the output.</a:t>
            </a:r>
          </a:p>
          <a:p>
            <a:r>
              <a:rPr lang="en-US" sz="2400" dirty="0" err="1"/>
              <a:t>Softmax</a:t>
            </a:r>
            <a:r>
              <a:rPr lang="en-US" sz="2400" dirty="0"/>
              <a:t> Regression is straightforward to implement, efficient for linearly separable problems, and integrates well into neural networks as a final layer for classification tasks.</a:t>
            </a:r>
          </a:p>
        </p:txBody>
      </p:sp>
    </p:spTree>
    <p:extLst>
      <p:ext uri="{BB962C8B-B14F-4D97-AF65-F5344CB8AC3E}">
        <p14:creationId xmlns:p14="http://schemas.microsoft.com/office/powerpoint/2010/main" val="3370780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D01E0-1986-D943-8956-679D6C17462D}"/>
              </a:ext>
            </a:extLst>
          </p:cNvPr>
          <p:cNvSpPr>
            <a:spLocks noGrp="1"/>
          </p:cNvSpPr>
          <p:nvPr>
            <p:ph type="title"/>
          </p:nvPr>
        </p:nvSpPr>
        <p:spPr>
          <a:xfrm>
            <a:off x="2097157" y="624110"/>
            <a:ext cx="9407455" cy="1280890"/>
          </a:xfrm>
        </p:spPr>
        <p:txBody>
          <a:bodyPr/>
          <a:lstStyle/>
          <a:p>
            <a:r>
              <a:rPr lang="en-US" dirty="0"/>
              <a:t>Naïve Bayes – 1 of 3</a:t>
            </a:r>
          </a:p>
        </p:txBody>
      </p:sp>
      <p:sp>
        <p:nvSpPr>
          <p:cNvPr id="3" name="Content Placeholder 2">
            <a:extLst>
              <a:ext uri="{FF2B5EF4-FFF2-40B4-BE49-F238E27FC236}">
                <a16:creationId xmlns:a16="http://schemas.microsoft.com/office/drawing/2014/main" id="{2732F4FF-D6BC-3E44-9CA5-171C8CF95B45}"/>
              </a:ext>
            </a:extLst>
          </p:cNvPr>
          <p:cNvSpPr>
            <a:spLocks noGrp="1"/>
          </p:cNvSpPr>
          <p:nvPr>
            <p:ph idx="1"/>
          </p:nvPr>
        </p:nvSpPr>
        <p:spPr>
          <a:xfrm>
            <a:off x="1709530" y="1479903"/>
            <a:ext cx="9798795" cy="4612783"/>
          </a:xfrm>
        </p:spPr>
        <p:txBody>
          <a:bodyPr>
            <a:normAutofit/>
          </a:bodyPr>
          <a:lstStyle/>
          <a:p>
            <a:r>
              <a:rPr lang="en-US" sz="2400" dirty="0"/>
              <a:t>Naïve Bayes is a classification algorithm based on Bayes' Theorem with an assumption of independence among predictors.</a:t>
            </a:r>
          </a:p>
          <a:p>
            <a:r>
              <a:rPr lang="en-US" sz="2400" dirty="0"/>
              <a:t>It calculates the probability of each class under the assumption that each feature is independent, to predict the class of unknown data points.</a:t>
            </a:r>
          </a:p>
          <a:p>
            <a:r>
              <a:rPr lang="en-US" sz="2400" dirty="0"/>
              <a:t>Widely used in spam filtering, sentiment analysis, and document classification due to its efficiency and simplicity.</a:t>
            </a:r>
          </a:p>
          <a:p>
            <a:r>
              <a:rPr lang="en-US" sz="2400" dirty="0"/>
              <a:t>It is fast, easy to implement, and performs well with a small amount of data.</a:t>
            </a:r>
          </a:p>
        </p:txBody>
      </p:sp>
    </p:spTree>
    <p:extLst>
      <p:ext uri="{BB962C8B-B14F-4D97-AF65-F5344CB8AC3E}">
        <p14:creationId xmlns:p14="http://schemas.microsoft.com/office/powerpoint/2010/main" val="2883503716"/>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1695</TotalTime>
  <Words>1391</Words>
  <Application>Microsoft Macintosh PowerPoint</Application>
  <PresentationFormat>Widescreen</PresentationFormat>
  <Paragraphs>77</Paragraphs>
  <Slides>17</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Cambria Math</vt:lpstr>
      <vt:lpstr>Century Gothic</vt:lpstr>
      <vt:lpstr>Times New Roman</vt:lpstr>
      <vt:lpstr>Wingdings 3</vt:lpstr>
      <vt:lpstr>Wisp</vt:lpstr>
      <vt:lpstr>A Hands-on Introduction to Machine Learning</vt:lpstr>
      <vt:lpstr>What we will cover</vt:lpstr>
      <vt:lpstr>Logistic regression (LR) – 1 of 2</vt:lpstr>
      <vt:lpstr>LR – 2 of 2</vt:lpstr>
      <vt:lpstr>LR Model training – 1 of 2</vt:lpstr>
      <vt:lpstr>LR Model training – 2 of 2</vt:lpstr>
      <vt:lpstr>Softmax regression – 1 of 2</vt:lpstr>
      <vt:lpstr>Softmax regression – 2 of 2</vt:lpstr>
      <vt:lpstr>Naïve Bayes – 1 of 3</vt:lpstr>
      <vt:lpstr>Naïve Bayes – 2 of 3</vt:lpstr>
      <vt:lpstr>Naïve Bayes – 3 of 3</vt:lpstr>
      <vt:lpstr>Support Vector Machine (SVM) – 1 of 5</vt:lpstr>
      <vt:lpstr>Support Vector Machine (SVM) – 2 of 5</vt:lpstr>
      <vt:lpstr>SVM – 3 of 5</vt:lpstr>
      <vt:lpstr>Support Vector Machine (SVM) – 4 of 5</vt:lpstr>
      <vt:lpstr>SVM – 5 of 5</vt:lpstr>
      <vt:lpstr>Class Activity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Hands-on Introduction to Data Science</dc:title>
  <dc:creator>Chirag Shah</dc:creator>
  <cp:lastModifiedBy>Torre, Damiano</cp:lastModifiedBy>
  <cp:revision>28</cp:revision>
  <dcterms:created xsi:type="dcterms:W3CDTF">2020-08-04T03:33:30Z</dcterms:created>
  <dcterms:modified xsi:type="dcterms:W3CDTF">2024-02-21T20:02:47Z</dcterms:modified>
</cp:coreProperties>
</file>

<file path=docProps/thumbnail.jpeg>
</file>